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60" r:id="rId5"/>
    <p:sldId id="262" r:id="rId6"/>
    <p:sldId id="276" r:id="rId7"/>
    <p:sldId id="259" r:id="rId8"/>
    <p:sldId id="263" r:id="rId9"/>
    <p:sldId id="274" r:id="rId10"/>
    <p:sldId id="275" r:id="rId11"/>
    <p:sldId id="278" r:id="rId12"/>
    <p:sldId id="279" r:id="rId13"/>
    <p:sldId id="281" r:id="rId14"/>
    <p:sldId id="298" r:id="rId15"/>
    <p:sldId id="280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66" r:id="rId25"/>
    <p:sldId id="265" r:id="rId26"/>
    <p:sldId id="291" r:id="rId27"/>
    <p:sldId id="290" r:id="rId28"/>
    <p:sldId id="292" r:id="rId29"/>
    <p:sldId id="293" r:id="rId30"/>
    <p:sldId id="294" r:id="rId31"/>
    <p:sldId id="299" r:id="rId32"/>
    <p:sldId id="295" r:id="rId33"/>
    <p:sldId id="296" r:id="rId34"/>
    <p:sldId id="300" r:id="rId35"/>
    <p:sldId id="297" r:id="rId36"/>
    <p:sldId id="30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4674"/>
  </p:normalViewPr>
  <p:slideViewPr>
    <p:cSldViewPr snapToGrid="0" snapToObjects="1">
      <p:cViewPr varScale="1">
        <p:scale>
          <a:sx n="113" d="100"/>
          <a:sy n="113" d="100"/>
        </p:scale>
        <p:origin x="17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2CE31-6289-E94B-99D6-C4D221A5A5AD}" type="datetimeFigureOut">
              <a:rPr lang="en-US" smtClean="0"/>
              <a:t>10/4/19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652B48-9F04-7548-9467-05D8A6862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41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Pint Standard:</a:t>
            </a:r>
            <a:r>
              <a:rPr lang="en-GB" baseline="0" dirty="0"/>
              <a:t> H-shell is 1cm, He-shell is 1mm. Surface is 15-20 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81406-E993-FA41-9CA6-0E3D0DAA735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39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Caveat – at the</a:t>
            </a:r>
            <a:r>
              <a:rPr lang="en-GB" baseline="0" dirty="0"/>
              <a:t> present day!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48DF3-D40D-E74F-B877-2A75FC5DA7D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49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Caveat – at the</a:t>
            </a:r>
            <a:r>
              <a:rPr lang="en-GB" baseline="0" dirty="0"/>
              <a:t> present day!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48DF3-D40D-E74F-B877-2A75FC5DA7D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138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563FC-736C-2D47-BF5A-EFAEC300A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87884-917E-6844-8AEE-649AE1F8C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414BC-E65A-3C44-BFF7-4C374A261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70FB-24F2-5B47-9EA7-792D0A77959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3FC3E-4D5D-7345-9EED-A95AC314C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E0C44-58E2-5A46-ACC4-C5CF51411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C96C0-B23B-C346-BDB5-21467CDF6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7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D6C6-39AD-9447-98F4-5D16FBD02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E9CBF-F0D4-A844-809F-C3C44E615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E0FFD-4D46-2545-B9E1-0A179AB12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70FB-24F2-5B47-9EA7-792D0A77959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05E36-FC89-6E4F-B9A7-F090B9BBC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9FEA8-2C5C-174C-AFC1-08CDD240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C96C0-B23B-C346-BDB5-21467CDF6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56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A151F2-585D-3140-9C63-75BE28E8F6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18F95-5735-2E43-9BBD-79034E6BB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A3FA3-4062-814A-92E7-CE67F967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70FB-24F2-5B47-9EA7-792D0A77959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4BE71-3331-914C-86D4-756539CC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79B23-D4D1-2848-845B-F7315A7F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C96C0-B23B-C346-BDB5-21467CDF6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8D05-D071-504B-9973-30556A8A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45658-EA39-FF41-AD63-AF45D4815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153C1-976D-C042-8BEF-14DD03D78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70FB-24F2-5B47-9EA7-792D0A77959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FAFC3-EA97-5443-8CE2-8CFF8B7B2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61FF4-5DF9-5740-B85D-2643B037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C96C0-B23B-C346-BDB5-21467CDF6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8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3E53-B899-584E-BE9F-F51E22E4E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34C12-66D2-B14D-A24C-0954E2FA0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4846F-8352-C742-B95E-9B1FCE9B2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70FB-24F2-5B47-9EA7-792D0A77959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89AAE-9090-2E42-96DA-54EC194AD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D6C51-35CC-DA4F-BA26-6352953D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C96C0-B23B-C346-BDB5-21467CDF6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84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541D-D591-F646-827D-E764329E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10F1B-C034-9041-9F94-515298428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7EC41-FEA5-CE4A-A37B-75C3E0D52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DF645-0C12-D14B-897C-3EE3B5085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70FB-24F2-5B47-9EA7-792D0A77959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A8798-1C23-964A-BFA5-8D8CC5165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489A6-61EE-B64E-B2E0-D9E9A1B7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C96C0-B23B-C346-BDB5-21467CDF6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96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DFB39-A6C9-6042-B1C1-04B3107D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2ABD7-BA8F-DD43-9DBB-5DF24E8C0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546F4-1134-EC48-A500-3F8D19686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D57D1F-3603-FD47-A8E7-62C9DA5A2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549EE4-A615-E64D-A2D7-87D4A70CD5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E30986-C3EE-ED48-B61E-A7A99EE5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70FB-24F2-5B47-9EA7-792D0A77959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7C8359-08F9-844C-8A8C-8140DDAC8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8F19D1-A2DD-034F-BCEC-B5302F230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C96C0-B23B-C346-BDB5-21467CDF6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59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2D17-3256-CF40-8C71-153024DB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607D0C-7AB6-5B49-9E2A-99F352115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70FB-24F2-5B47-9EA7-792D0A77959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4DDDD1-35EF-7E4E-9A04-7932DFF2D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0C8BFA-795E-7242-843B-42A9F449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C96C0-B23B-C346-BDB5-21467CDF6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5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3FC9D8-EEFC-9A4A-AC9B-07934A84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70FB-24F2-5B47-9EA7-792D0A77959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A3E7FB-200A-D043-A1AE-3A357878F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275D8-B4A5-A941-B5E0-7F65A31D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C96C0-B23B-C346-BDB5-21467CDF6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2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77F0-E382-F14E-B608-9D971203D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6B54F-7BAC-AD40-A1F3-63A63FF9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75ADA-D2CB-8C47-BD8C-5E2B5CE23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F6297-5670-CD4D-8819-D04C47CE0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70FB-24F2-5B47-9EA7-792D0A77959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09AD6-A42D-1E4B-8A45-D67935C2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CC663-4256-C14D-8FC8-10E54710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C96C0-B23B-C346-BDB5-21467CDF6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70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9FDEA-73D2-4847-989D-2C7FEB1F8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FAEE76-BD3B-8042-B32A-5814CC444A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368C6-39B9-8C4B-A87B-89D006BDF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B8B0C-7033-B748-B84D-A523EAFCC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70FB-24F2-5B47-9EA7-792D0A77959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14093-9665-D445-BE39-79429CB21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D7324-45D9-0440-A178-0687EB9E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C96C0-B23B-C346-BDB5-21467CDF6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4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D9A6E-61B7-AA4F-9C9A-90E409A4D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0036E-1677-774F-9368-59CD69B74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E9D96-3687-5D4C-9835-B6A77EF1EE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870FB-24F2-5B47-9EA7-792D0A779597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30F3C-E460-A945-884B-F5AA81880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43932-1D65-FF4E-B4D4-E1BA458DD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C96C0-B23B-C346-BDB5-21467CDF6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15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9CDA4-DCBB-6949-BEB9-9E16A6E4FA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From atoms to stars II:</a:t>
            </a:r>
            <a:br>
              <a:rPr lang="en-US" dirty="0"/>
            </a:br>
            <a:r>
              <a:rPr lang="en-US" dirty="0"/>
              <a:t>the lives of stars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E5A92D-A248-E545-8F0E-EC91FDA605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J. </a:t>
            </a:r>
            <a:r>
              <a:rPr lang="en-US" dirty="0" err="1"/>
              <a:t>Stancliffe</a:t>
            </a:r>
            <a:endParaRPr lang="en-US" dirty="0"/>
          </a:p>
          <a:p>
            <a:r>
              <a:rPr lang="en-US" dirty="0"/>
              <a:t>(University of Hull, UK)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17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Red Giant Branch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4517"/>
            <a:ext cx="5221288" cy="4605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Sun swells up to around 200 times its current size</a:t>
            </a:r>
          </a:p>
          <a:p>
            <a:endParaRPr lang="en-GB" dirty="0"/>
          </a:p>
          <a:p>
            <a:r>
              <a:rPr lang="en-GB" dirty="0"/>
              <a:t>Hydrogen burns in a shell around the core</a:t>
            </a:r>
          </a:p>
          <a:p>
            <a:endParaRPr lang="en-GB" dirty="0"/>
          </a:p>
          <a:p>
            <a:r>
              <a:rPr lang="en-GB" dirty="0"/>
              <a:t>The core gets more and more compact, and hotter and hotter.</a:t>
            </a:r>
          </a:p>
          <a:p>
            <a:endParaRPr lang="en-GB" dirty="0"/>
          </a:p>
          <a:p>
            <a:r>
              <a:rPr lang="en-GB" dirty="0"/>
              <a:t>This takes about a billion years</a:t>
            </a:r>
          </a:p>
        </p:txBody>
      </p:sp>
      <p:sp>
        <p:nvSpPr>
          <p:cNvPr id="4" name="Rectangle 3"/>
          <p:cNvSpPr/>
          <p:nvPr/>
        </p:nvSpPr>
        <p:spPr>
          <a:xfrm>
            <a:off x="8501562" y="1999497"/>
            <a:ext cx="1636295" cy="348915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501562" y="3557586"/>
            <a:ext cx="1636295" cy="987775"/>
          </a:xfrm>
          <a:prstGeom prst="rect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8501562" y="4523121"/>
            <a:ext cx="1636295" cy="987775"/>
          </a:xfrm>
          <a:prstGeom prst="rect">
            <a:avLst/>
          </a:prstGeom>
          <a:solidFill>
            <a:srgbClr val="C3D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8769767" y="3241131"/>
            <a:ext cx="125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Hydrogen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75544" y="4839883"/>
            <a:ext cx="106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Helium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0480761" y="4214813"/>
            <a:ext cx="1" cy="1296083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27179" y="1754376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200 R</a:t>
            </a:r>
            <a:r>
              <a:rPr lang="en-GB" sz="2400" baseline="-25000" dirty="0"/>
              <a:t>⊙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86600" y="4000125"/>
            <a:ext cx="141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0.0240 </a:t>
            </a:r>
            <a:r>
              <a:rPr lang="en-GB" sz="2400" dirty="0"/>
              <a:t>R</a:t>
            </a:r>
            <a:r>
              <a:rPr lang="en-GB" sz="2400" baseline="-25000" dirty="0"/>
              <a:t>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597890" y="4649016"/>
            <a:ext cx="11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0.47 M</a:t>
            </a:r>
            <a:r>
              <a:rPr lang="en-GB" sz="2400" baseline="-25000"/>
              <a:t>⊙</a:t>
            </a:r>
            <a:endParaRPr lang="en-GB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151907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2CAB21-1F06-5648-8A3C-7F7C9CA7C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23" y="126467"/>
            <a:ext cx="8763804" cy="6196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33B6DF-7597-B743-B8D7-5ECE819E759F}"/>
              </a:ext>
            </a:extLst>
          </p:cNvPr>
          <p:cNvSpPr txBox="1"/>
          <p:nvPr/>
        </p:nvSpPr>
        <p:spPr>
          <a:xfrm rot="2284235">
            <a:off x="4327402" y="3345934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1138F-73C8-9641-8719-8176872C449E}"/>
              </a:ext>
            </a:extLst>
          </p:cNvPr>
          <p:cNvSpPr txBox="1"/>
          <p:nvPr/>
        </p:nvSpPr>
        <p:spPr>
          <a:xfrm>
            <a:off x="8575781" y="3345934"/>
            <a:ext cx="125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giants</a:t>
            </a:r>
          </a:p>
        </p:txBody>
      </p:sp>
    </p:spTree>
    <p:extLst>
      <p:ext uri="{BB962C8B-B14F-4D97-AF65-F5344CB8AC3E}">
        <p14:creationId xmlns:p14="http://schemas.microsoft.com/office/powerpoint/2010/main" val="2968893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2788-BF46-C940-A42C-FA829C9C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pPr algn="ctr"/>
            <a:r>
              <a:rPr lang="en-US" dirty="0"/>
              <a:t>The Fates of Stars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11F42B-788D-6F4D-A4D3-1106CBD62633}"/>
              </a:ext>
            </a:extLst>
          </p:cNvPr>
          <p:cNvCxnSpPr/>
          <p:nvPr/>
        </p:nvCxnSpPr>
        <p:spPr>
          <a:xfrm>
            <a:off x="2363924" y="1837732"/>
            <a:ext cx="7972148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83F741-8AA9-744A-88FD-5BF39EE159DF}"/>
              </a:ext>
            </a:extLst>
          </p:cNvPr>
          <p:cNvCxnSpPr>
            <a:cxnSpLocks/>
          </p:cNvCxnSpPr>
          <p:nvPr/>
        </p:nvCxnSpPr>
        <p:spPr>
          <a:xfrm>
            <a:off x="1486023" y="2436043"/>
            <a:ext cx="0" cy="310680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B53612-047F-6E49-90A0-A79031137ECC}"/>
              </a:ext>
            </a:extLst>
          </p:cNvPr>
          <p:cNvSpPr txBox="1"/>
          <p:nvPr/>
        </p:nvSpPr>
        <p:spPr>
          <a:xfrm>
            <a:off x="4831645" y="1326177"/>
            <a:ext cx="270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mass (Solar masses)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04384-FC2F-9847-8DD7-EB2CD1BA6E2D}"/>
              </a:ext>
            </a:extLst>
          </p:cNvPr>
          <p:cNvSpPr txBox="1"/>
          <p:nvPr/>
        </p:nvSpPr>
        <p:spPr>
          <a:xfrm rot="16200000">
            <a:off x="-482510" y="3804777"/>
            <a:ext cx="264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Evolution stage reached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FB0BA-271D-1641-AA86-19709FDA119C}"/>
              </a:ext>
            </a:extLst>
          </p:cNvPr>
          <p:cNvSpPr/>
          <p:nvPr/>
        </p:nvSpPr>
        <p:spPr>
          <a:xfrm>
            <a:off x="3014133" y="2223908"/>
            <a:ext cx="7321939" cy="677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hydrogen burning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1DCB23-F491-154B-9E69-B1EEEB2BE5AD}"/>
              </a:ext>
            </a:extLst>
          </p:cNvPr>
          <p:cNvSpPr/>
          <p:nvPr/>
        </p:nvSpPr>
        <p:spPr>
          <a:xfrm>
            <a:off x="4064005" y="2901241"/>
            <a:ext cx="6272067" cy="677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helium burning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37594-8518-A64B-BC4C-09CABFA17608}"/>
              </a:ext>
            </a:extLst>
          </p:cNvPr>
          <p:cNvSpPr txBox="1"/>
          <p:nvPr/>
        </p:nvSpPr>
        <p:spPr>
          <a:xfrm>
            <a:off x="2363924" y="2377908"/>
            <a:ext cx="74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6EB5B9-1361-3F4C-8966-84AB5117B89A}"/>
              </a:ext>
            </a:extLst>
          </p:cNvPr>
          <p:cNvSpPr txBox="1"/>
          <p:nvPr/>
        </p:nvSpPr>
        <p:spPr>
          <a:xfrm>
            <a:off x="3504109" y="3055241"/>
            <a:ext cx="48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8A533F-C9A8-404B-869C-B51A0E9C17EF}"/>
              </a:ext>
            </a:extLst>
          </p:cNvPr>
          <p:cNvSpPr/>
          <p:nvPr/>
        </p:nvSpPr>
        <p:spPr>
          <a:xfrm>
            <a:off x="3014133" y="2901240"/>
            <a:ext cx="1049872" cy="6773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 WD</a:t>
            </a:r>
          </a:p>
        </p:txBody>
      </p:sp>
    </p:spTree>
    <p:extLst>
      <p:ext uri="{BB962C8B-B14F-4D97-AF65-F5344CB8AC3E}">
        <p14:creationId xmlns:p14="http://schemas.microsoft.com/office/powerpoint/2010/main" val="152681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DA2A5-EA82-0847-9CD1-94EE0FB4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Core helium burning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9AC19-D33F-CB4A-AA2D-A10DB890C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star can reach a temperature of 10</a:t>
            </a:r>
            <a:r>
              <a:rPr lang="en-US" baseline="30000" dirty="0"/>
              <a:t>8</a:t>
            </a:r>
            <a:r>
              <a:rPr lang="en-US" dirty="0"/>
              <a:t> K, helium fusion can happen</a:t>
            </a:r>
          </a:p>
          <a:p>
            <a:endParaRPr lang="en-US" dirty="0"/>
          </a:p>
          <a:p>
            <a:r>
              <a:rPr lang="en-US" dirty="0"/>
              <a:t>Core helium burning is a bit like core hydrogen burning</a:t>
            </a:r>
          </a:p>
          <a:p>
            <a:endParaRPr lang="en-US" dirty="0"/>
          </a:p>
          <a:p>
            <a:r>
              <a:rPr lang="en-US" dirty="0"/>
              <a:t>It doesn’t release as much energy, so it doesn’t last as long</a:t>
            </a:r>
          </a:p>
          <a:p>
            <a:endParaRPr lang="en-US" dirty="0"/>
          </a:p>
          <a:p>
            <a:r>
              <a:rPr lang="en-US" dirty="0"/>
              <a:t>Burning continues in a shell once the core helium is used up</a:t>
            </a:r>
          </a:p>
        </p:txBody>
      </p:sp>
    </p:spTree>
    <p:extLst>
      <p:ext uri="{BB962C8B-B14F-4D97-AF65-F5344CB8AC3E}">
        <p14:creationId xmlns:p14="http://schemas.microsoft.com/office/powerpoint/2010/main" val="3076341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2CAB21-1F06-5648-8A3C-7F7C9CA7C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23" y="126467"/>
            <a:ext cx="8763804" cy="61960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E96616-7865-304A-A962-BB602A865326}"/>
              </a:ext>
            </a:extLst>
          </p:cNvPr>
          <p:cNvSpPr txBox="1"/>
          <p:nvPr/>
        </p:nvSpPr>
        <p:spPr>
          <a:xfrm>
            <a:off x="5983111" y="2246489"/>
            <a:ext cx="2178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Core helium burning</a:t>
            </a:r>
          </a:p>
        </p:txBody>
      </p:sp>
    </p:spTree>
    <p:extLst>
      <p:ext uri="{BB962C8B-B14F-4D97-AF65-F5344CB8AC3E}">
        <p14:creationId xmlns:p14="http://schemas.microsoft.com/office/powerpoint/2010/main" val="1004675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2788-BF46-C940-A42C-FA829C9C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pPr algn="ctr"/>
            <a:r>
              <a:rPr lang="en-US" dirty="0"/>
              <a:t>The Fates of Stars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11F42B-788D-6F4D-A4D3-1106CBD62633}"/>
              </a:ext>
            </a:extLst>
          </p:cNvPr>
          <p:cNvCxnSpPr/>
          <p:nvPr/>
        </p:nvCxnSpPr>
        <p:spPr>
          <a:xfrm>
            <a:off x="2363924" y="1837732"/>
            <a:ext cx="7972148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83F741-8AA9-744A-88FD-5BF39EE159DF}"/>
              </a:ext>
            </a:extLst>
          </p:cNvPr>
          <p:cNvCxnSpPr>
            <a:cxnSpLocks/>
          </p:cNvCxnSpPr>
          <p:nvPr/>
        </p:nvCxnSpPr>
        <p:spPr>
          <a:xfrm>
            <a:off x="1486023" y="2436043"/>
            <a:ext cx="0" cy="310680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B53612-047F-6E49-90A0-A79031137ECC}"/>
              </a:ext>
            </a:extLst>
          </p:cNvPr>
          <p:cNvSpPr txBox="1"/>
          <p:nvPr/>
        </p:nvSpPr>
        <p:spPr>
          <a:xfrm>
            <a:off x="4831645" y="1326177"/>
            <a:ext cx="270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mass (Solar masses)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04384-FC2F-9847-8DD7-EB2CD1BA6E2D}"/>
              </a:ext>
            </a:extLst>
          </p:cNvPr>
          <p:cNvSpPr txBox="1"/>
          <p:nvPr/>
        </p:nvSpPr>
        <p:spPr>
          <a:xfrm rot="16200000">
            <a:off x="-482510" y="3804777"/>
            <a:ext cx="264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Evolution stage reached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FB0BA-271D-1641-AA86-19709FDA119C}"/>
              </a:ext>
            </a:extLst>
          </p:cNvPr>
          <p:cNvSpPr/>
          <p:nvPr/>
        </p:nvSpPr>
        <p:spPr>
          <a:xfrm>
            <a:off x="3014133" y="2223908"/>
            <a:ext cx="7321939" cy="677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hydrogen burning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1DCB23-F491-154B-9E69-B1EEEB2BE5AD}"/>
              </a:ext>
            </a:extLst>
          </p:cNvPr>
          <p:cNvSpPr/>
          <p:nvPr/>
        </p:nvSpPr>
        <p:spPr>
          <a:xfrm>
            <a:off x="4064005" y="2901241"/>
            <a:ext cx="6272067" cy="677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helium burning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37594-8518-A64B-BC4C-09CABFA17608}"/>
              </a:ext>
            </a:extLst>
          </p:cNvPr>
          <p:cNvSpPr txBox="1"/>
          <p:nvPr/>
        </p:nvSpPr>
        <p:spPr>
          <a:xfrm>
            <a:off x="2363924" y="2377908"/>
            <a:ext cx="74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6EB5B9-1361-3F4C-8966-84AB5117B89A}"/>
              </a:ext>
            </a:extLst>
          </p:cNvPr>
          <p:cNvSpPr txBox="1"/>
          <p:nvPr/>
        </p:nvSpPr>
        <p:spPr>
          <a:xfrm>
            <a:off x="3504109" y="3055241"/>
            <a:ext cx="48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8A533F-C9A8-404B-869C-B51A0E9C17EF}"/>
              </a:ext>
            </a:extLst>
          </p:cNvPr>
          <p:cNvSpPr/>
          <p:nvPr/>
        </p:nvSpPr>
        <p:spPr>
          <a:xfrm>
            <a:off x="3014133" y="2901240"/>
            <a:ext cx="1049872" cy="6773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 WD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AD565E-6BD1-F147-A183-1AF76C06D7DE}"/>
              </a:ext>
            </a:extLst>
          </p:cNvPr>
          <p:cNvSpPr/>
          <p:nvPr/>
        </p:nvSpPr>
        <p:spPr>
          <a:xfrm>
            <a:off x="4064006" y="3578573"/>
            <a:ext cx="2223906" cy="67733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AGB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88761E-1D64-EF45-8640-81A1BF8420EB}"/>
              </a:ext>
            </a:extLst>
          </p:cNvPr>
          <p:cNvSpPr txBox="1"/>
          <p:nvPr/>
        </p:nvSpPr>
        <p:spPr>
          <a:xfrm>
            <a:off x="6494479" y="3732574"/>
            <a:ext cx="36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4D9BC2-7AB0-6746-96FA-8AEEC35F8B28}"/>
              </a:ext>
            </a:extLst>
          </p:cNvPr>
          <p:cNvSpPr txBox="1"/>
          <p:nvPr/>
        </p:nvSpPr>
        <p:spPr>
          <a:xfrm>
            <a:off x="3539069" y="3717237"/>
            <a:ext cx="48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0.8</a:t>
            </a:r>
          </a:p>
        </p:txBody>
      </p:sp>
    </p:spTree>
    <p:extLst>
      <p:ext uri="{BB962C8B-B14F-4D97-AF65-F5344CB8AC3E}">
        <p14:creationId xmlns:p14="http://schemas.microsoft.com/office/powerpoint/2010/main" val="32810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Asymptotic Giant Branch (AGB)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9" y="1825625"/>
            <a:ext cx="5430966" cy="4351338"/>
          </a:xfrm>
        </p:spPr>
        <p:txBody>
          <a:bodyPr>
            <a:normAutofit/>
          </a:bodyPr>
          <a:lstStyle/>
          <a:p>
            <a:r>
              <a:rPr lang="en-GB" dirty="0"/>
              <a:t>These stars never get hot enough to burn carbon</a:t>
            </a:r>
          </a:p>
          <a:p>
            <a:endParaRPr lang="en-GB" dirty="0"/>
          </a:p>
          <a:p>
            <a:r>
              <a:rPr lang="en-GB" dirty="0"/>
              <a:t>The structure isn’t stable</a:t>
            </a:r>
          </a:p>
          <a:p>
            <a:endParaRPr lang="en-GB" dirty="0"/>
          </a:p>
          <a:p>
            <a:r>
              <a:rPr lang="en-GB" dirty="0"/>
              <a:t>Periodic runaway helium burning</a:t>
            </a:r>
          </a:p>
          <a:p>
            <a:pPr lvl="1"/>
            <a:r>
              <a:rPr lang="en-GB" dirty="0"/>
              <a:t>Thermal pulses</a:t>
            </a:r>
          </a:p>
          <a:p>
            <a:r>
              <a:rPr lang="en-GB" dirty="0"/>
              <a:t>With interesting consequences for nucleosynthesis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47852" y="-100055"/>
            <a:ext cx="12156752" cy="7458118"/>
            <a:chOff x="-3148227" y="-600118"/>
            <a:chExt cx="12156752" cy="7458118"/>
          </a:xfrm>
        </p:grpSpPr>
        <p:sp>
          <p:nvSpPr>
            <p:cNvPr id="7" name="Pie 6"/>
            <p:cNvSpPr/>
            <p:nvPr/>
          </p:nvSpPr>
          <p:spPr>
            <a:xfrm>
              <a:off x="-3148227" y="-600118"/>
              <a:ext cx="12156752" cy="7458118"/>
            </a:xfrm>
            <a:prstGeom prst="pie">
              <a:avLst>
                <a:gd name="adj1" fmla="val 19979266"/>
                <a:gd name="adj2" fmla="val 1612158"/>
              </a:avLst>
            </a:prstGeom>
            <a:blipFill rotWithShape="1">
              <a:blip r:embed="rId3"/>
              <a:tile tx="0" ty="0" sx="100000" sy="100000" flip="none" algn="tl"/>
            </a:blip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Pie 7"/>
            <p:cNvSpPr>
              <a:spLocks noChangeAspect="1"/>
            </p:cNvSpPr>
            <p:nvPr/>
          </p:nvSpPr>
          <p:spPr>
            <a:xfrm>
              <a:off x="-2032116" y="65703"/>
              <a:ext cx="9975616" cy="6120000"/>
            </a:xfrm>
            <a:prstGeom prst="pie">
              <a:avLst>
                <a:gd name="adj1" fmla="val 19979266"/>
                <a:gd name="adj2" fmla="val 1612158"/>
              </a:avLst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Pie 8"/>
            <p:cNvSpPr>
              <a:spLocks noChangeAspect="1"/>
            </p:cNvSpPr>
            <p:nvPr/>
          </p:nvSpPr>
          <p:spPr>
            <a:xfrm>
              <a:off x="-1689862" y="281881"/>
              <a:ext cx="9271455" cy="5688000"/>
            </a:xfrm>
            <a:prstGeom prst="pie">
              <a:avLst>
                <a:gd name="adj1" fmla="val 19979266"/>
                <a:gd name="adj2" fmla="val 1612158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Pie 9"/>
            <p:cNvSpPr>
              <a:spLocks noChangeAspect="1"/>
            </p:cNvSpPr>
            <p:nvPr/>
          </p:nvSpPr>
          <p:spPr>
            <a:xfrm>
              <a:off x="-239793" y="1182620"/>
              <a:ext cx="6337450" cy="3888000"/>
            </a:xfrm>
            <a:prstGeom prst="pie">
              <a:avLst>
                <a:gd name="adj1" fmla="val 19979266"/>
                <a:gd name="adj2" fmla="val 1612158"/>
              </a:avLst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Pie 10"/>
            <p:cNvSpPr>
              <a:spLocks noChangeAspect="1"/>
            </p:cNvSpPr>
            <p:nvPr/>
          </p:nvSpPr>
          <p:spPr>
            <a:xfrm>
              <a:off x="165508" y="1416811"/>
              <a:ext cx="5574609" cy="3420000"/>
            </a:xfrm>
            <a:prstGeom prst="pie">
              <a:avLst>
                <a:gd name="adj1" fmla="val 19979266"/>
                <a:gd name="adj2" fmla="val 1612158"/>
              </a:avLst>
            </a:prstGeom>
            <a:solidFill>
              <a:schemeClr val="bg2">
                <a:lumMod val="90000"/>
                <a:lumOff val="1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67104" y="2892685"/>
              <a:ext cx="1111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C/O core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92072" y="2892685"/>
              <a:ext cx="24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61748" y="2892685"/>
              <a:ext cx="520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236967" y="6113595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3</a:t>
            </a:r>
            <a:r>
              <a:rPr lang="en-GB" sz="2400"/>
              <a:t>00 </a:t>
            </a:r>
            <a:r>
              <a:rPr lang="en-GB" sz="2400" dirty="0"/>
              <a:t>R</a:t>
            </a:r>
            <a:r>
              <a:rPr lang="en-GB" sz="2400" baseline="-25000" dirty="0"/>
              <a:t>⊙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13115" y="5652769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0.1 </a:t>
            </a:r>
            <a:r>
              <a:rPr lang="en-GB" sz="2400" dirty="0"/>
              <a:t>R</a:t>
            </a:r>
            <a:r>
              <a:rPr lang="en-GB" sz="2400" baseline="-25000" dirty="0"/>
              <a:t>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81065" y="5051962"/>
            <a:ext cx="108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0.02 </a:t>
            </a:r>
            <a:r>
              <a:rPr lang="en-GB" sz="2400" dirty="0"/>
              <a:t>R</a:t>
            </a:r>
            <a:r>
              <a:rPr lang="en-GB" sz="2400" baseline="-25000" dirty="0"/>
              <a:t>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22841" y="2031822"/>
            <a:ext cx="1281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0.51 </a:t>
            </a:r>
            <a:r>
              <a:rPr lang="en-GB" sz="2400" dirty="0"/>
              <a:t>M</a:t>
            </a:r>
            <a:r>
              <a:rPr lang="en-GB" sz="2400" baseline="-25000" dirty="0"/>
              <a:t>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72151" y="1314094"/>
            <a:ext cx="1281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0.54 M</a:t>
            </a:r>
            <a:r>
              <a:rPr lang="en-GB" sz="2400" baseline="-25000" dirty="0"/>
              <a:t>⊙</a:t>
            </a:r>
          </a:p>
        </p:txBody>
      </p:sp>
    </p:spTree>
    <p:extLst>
      <p:ext uri="{BB962C8B-B14F-4D97-AF65-F5344CB8AC3E}">
        <p14:creationId xmlns:p14="http://schemas.microsoft.com/office/powerpoint/2010/main" val="3291861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66253" y="281881"/>
            <a:ext cx="439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H-burning produces He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148227" y="-600118"/>
            <a:ext cx="12156752" cy="7458118"/>
            <a:chOff x="-3148227" y="-600118"/>
            <a:chExt cx="12156752" cy="7458118"/>
          </a:xfrm>
        </p:grpSpPr>
        <p:sp>
          <p:nvSpPr>
            <p:cNvPr id="5" name="Pie 4"/>
            <p:cNvSpPr/>
            <p:nvPr/>
          </p:nvSpPr>
          <p:spPr>
            <a:xfrm>
              <a:off x="-3148227" y="-600118"/>
              <a:ext cx="12156752" cy="7458118"/>
            </a:xfrm>
            <a:prstGeom prst="pie">
              <a:avLst>
                <a:gd name="adj1" fmla="val 19979266"/>
                <a:gd name="adj2" fmla="val 1612158"/>
              </a:avLst>
            </a:prstGeom>
            <a:blipFill rotWithShape="1">
              <a:blip r:embed="rId2"/>
              <a:tile tx="0" ty="0" sx="100000" sy="100000" flip="none" algn="tl"/>
            </a:blip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Pie 6"/>
            <p:cNvSpPr>
              <a:spLocks noChangeAspect="1"/>
            </p:cNvSpPr>
            <p:nvPr/>
          </p:nvSpPr>
          <p:spPr>
            <a:xfrm>
              <a:off x="-2032116" y="65703"/>
              <a:ext cx="9975616" cy="6120000"/>
            </a:xfrm>
            <a:prstGeom prst="pie">
              <a:avLst>
                <a:gd name="adj1" fmla="val 19979266"/>
                <a:gd name="adj2" fmla="val 1612158"/>
              </a:avLst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Pie 7"/>
            <p:cNvSpPr>
              <a:spLocks noChangeAspect="1"/>
            </p:cNvSpPr>
            <p:nvPr/>
          </p:nvSpPr>
          <p:spPr>
            <a:xfrm>
              <a:off x="-1689862" y="281881"/>
              <a:ext cx="9271455" cy="5688000"/>
            </a:xfrm>
            <a:prstGeom prst="pie">
              <a:avLst>
                <a:gd name="adj1" fmla="val 19979266"/>
                <a:gd name="adj2" fmla="val 1612158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Pie 8"/>
            <p:cNvSpPr>
              <a:spLocks noChangeAspect="1"/>
            </p:cNvSpPr>
            <p:nvPr/>
          </p:nvSpPr>
          <p:spPr>
            <a:xfrm>
              <a:off x="-239793" y="1182620"/>
              <a:ext cx="6337450" cy="3888000"/>
            </a:xfrm>
            <a:prstGeom prst="pie">
              <a:avLst>
                <a:gd name="adj1" fmla="val 19979266"/>
                <a:gd name="adj2" fmla="val 1612158"/>
              </a:avLst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Pie 9"/>
            <p:cNvSpPr>
              <a:spLocks noChangeAspect="1"/>
            </p:cNvSpPr>
            <p:nvPr/>
          </p:nvSpPr>
          <p:spPr>
            <a:xfrm>
              <a:off x="165508" y="1416811"/>
              <a:ext cx="5574609" cy="3420000"/>
            </a:xfrm>
            <a:prstGeom prst="pie">
              <a:avLst>
                <a:gd name="adj1" fmla="val 19979266"/>
                <a:gd name="adj2" fmla="val 1612158"/>
              </a:avLst>
            </a:prstGeom>
            <a:solidFill>
              <a:schemeClr val="bg2">
                <a:lumMod val="90000"/>
                <a:lumOff val="1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67104" y="2892685"/>
              <a:ext cx="1111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C/O core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92072" y="2892685"/>
              <a:ext cx="24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61748" y="2892685"/>
              <a:ext cx="520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3532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>
            <a:off x="-3148227" y="-600118"/>
            <a:ext cx="12156752" cy="7458118"/>
          </a:xfrm>
          <a:prstGeom prst="pie">
            <a:avLst>
              <a:gd name="adj1" fmla="val 19979266"/>
              <a:gd name="adj2" fmla="val 1612158"/>
            </a:avLst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Pie 6"/>
          <p:cNvSpPr>
            <a:spLocks noChangeAspect="1"/>
          </p:cNvSpPr>
          <p:nvPr/>
        </p:nvSpPr>
        <p:spPr>
          <a:xfrm>
            <a:off x="-2032116" y="65703"/>
            <a:ext cx="9975616" cy="6120000"/>
          </a:xfrm>
          <a:prstGeom prst="pie">
            <a:avLst>
              <a:gd name="adj1" fmla="val 19979266"/>
              <a:gd name="adj2" fmla="val 161215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Pie 7"/>
          <p:cNvSpPr>
            <a:spLocks noChangeAspect="1"/>
          </p:cNvSpPr>
          <p:nvPr/>
        </p:nvSpPr>
        <p:spPr>
          <a:xfrm>
            <a:off x="-1689862" y="281881"/>
            <a:ext cx="9271455" cy="5688000"/>
          </a:xfrm>
          <a:prstGeom prst="pie">
            <a:avLst>
              <a:gd name="adj1" fmla="val 19979266"/>
              <a:gd name="adj2" fmla="val 1612158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Pie 8"/>
          <p:cNvSpPr>
            <a:spLocks noChangeAspect="1"/>
          </p:cNvSpPr>
          <p:nvPr/>
        </p:nvSpPr>
        <p:spPr>
          <a:xfrm>
            <a:off x="-239793" y="1182620"/>
            <a:ext cx="6337450" cy="3888000"/>
          </a:xfrm>
          <a:prstGeom prst="pie">
            <a:avLst>
              <a:gd name="adj1" fmla="val 19979266"/>
              <a:gd name="adj2" fmla="val 1612158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ie 9"/>
          <p:cNvSpPr>
            <a:spLocks noChangeAspect="1"/>
          </p:cNvSpPr>
          <p:nvPr/>
        </p:nvSpPr>
        <p:spPr>
          <a:xfrm>
            <a:off x="165508" y="1416811"/>
            <a:ext cx="5574609" cy="3420000"/>
          </a:xfrm>
          <a:prstGeom prst="pie">
            <a:avLst>
              <a:gd name="adj1" fmla="val 19979266"/>
              <a:gd name="adj2" fmla="val 1612158"/>
            </a:avLst>
          </a:prstGeom>
          <a:solidFill>
            <a:schemeClr val="bg2">
              <a:lumMod val="90000"/>
              <a:lumOff val="1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253" y="281882"/>
            <a:ext cx="439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He burning ignites,</a:t>
            </a:r>
          </a:p>
          <a:p>
            <a:r>
              <a:rPr lang="en-US" dirty="0"/>
              <a:t>	drives convection between shells</a:t>
            </a:r>
          </a:p>
        </p:txBody>
      </p:sp>
    </p:spTree>
    <p:extLst>
      <p:ext uri="{BB962C8B-B14F-4D97-AF65-F5344CB8AC3E}">
        <p14:creationId xmlns:p14="http://schemas.microsoft.com/office/powerpoint/2010/main" val="2223967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>
            <a:off x="-3148227" y="-600118"/>
            <a:ext cx="12156752" cy="7458118"/>
          </a:xfrm>
          <a:prstGeom prst="pie">
            <a:avLst>
              <a:gd name="adj1" fmla="val 19979266"/>
              <a:gd name="adj2" fmla="val 1612158"/>
            </a:avLst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Pie 6"/>
          <p:cNvSpPr>
            <a:spLocks noChangeAspect="1"/>
          </p:cNvSpPr>
          <p:nvPr/>
        </p:nvSpPr>
        <p:spPr>
          <a:xfrm>
            <a:off x="-2032116" y="65703"/>
            <a:ext cx="9975616" cy="6120000"/>
          </a:xfrm>
          <a:prstGeom prst="pie">
            <a:avLst>
              <a:gd name="adj1" fmla="val 19979266"/>
              <a:gd name="adj2" fmla="val 161215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Pie 7"/>
          <p:cNvSpPr>
            <a:spLocks noChangeAspect="1"/>
          </p:cNvSpPr>
          <p:nvPr/>
        </p:nvSpPr>
        <p:spPr>
          <a:xfrm>
            <a:off x="-1689862" y="281881"/>
            <a:ext cx="9271455" cy="5688000"/>
          </a:xfrm>
          <a:prstGeom prst="pie">
            <a:avLst>
              <a:gd name="adj1" fmla="val 19979266"/>
              <a:gd name="adj2" fmla="val 1612158"/>
            </a:avLst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Pie 8"/>
          <p:cNvSpPr>
            <a:spLocks noChangeAspect="1"/>
          </p:cNvSpPr>
          <p:nvPr/>
        </p:nvSpPr>
        <p:spPr>
          <a:xfrm>
            <a:off x="-239793" y="1182620"/>
            <a:ext cx="6337450" cy="3888000"/>
          </a:xfrm>
          <a:prstGeom prst="pie">
            <a:avLst>
              <a:gd name="adj1" fmla="val 19979266"/>
              <a:gd name="adj2" fmla="val 1612158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ie 9"/>
          <p:cNvSpPr>
            <a:spLocks noChangeAspect="1"/>
          </p:cNvSpPr>
          <p:nvPr/>
        </p:nvSpPr>
        <p:spPr>
          <a:xfrm>
            <a:off x="165508" y="1416811"/>
            <a:ext cx="5574609" cy="3420000"/>
          </a:xfrm>
          <a:prstGeom prst="pie">
            <a:avLst>
              <a:gd name="adj1" fmla="val 19979266"/>
              <a:gd name="adj2" fmla="val 1612158"/>
            </a:avLst>
          </a:prstGeom>
          <a:solidFill>
            <a:schemeClr val="bg2">
              <a:lumMod val="90000"/>
              <a:lumOff val="1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253" y="281882"/>
            <a:ext cx="439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He burning ignites,</a:t>
            </a:r>
          </a:p>
          <a:p>
            <a:r>
              <a:rPr lang="en-US" dirty="0"/>
              <a:t>	drives convection between shells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61498" y="2702218"/>
            <a:ext cx="1540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He burning ashes: </a:t>
            </a:r>
            <a:r>
              <a:rPr lang="en-US" baseline="30000" dirty="0">
                <a:solidFill>
                  <a:srgbClr val="000000"/>
                </a:solidFill>
              </a:rPr>
              <a:t>12</a:t>
            </a:r>
            <a:r>
              <a:rPr lang="en-US" dirty="0">
                <a:solidFill>
                  <a:srgbClr val="00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99319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2BCF7-0D75-6E4F-BF54-A9555B2DE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4D308-3759-0348-99BF-DDD6F38BD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stages of a star’s life</a:t>
            </a:r>
          </a:p>
          <a:p>
            <a:endParaRPr lang="en-US" dirty="0"/>
          </a:p>
          <a:p>
            <a:r>
              <a:rPr lang="en-US" dirty="0"/>
              <a:t>Where and when does nuclear fusion happen?</a:t>
            </a:r>
          </a:p>
          <a:p>
            <a:endParaRPr lang="en-US" dirty="0"/>
          </a:p>
          <a:p>
            <a:r>
              <a:rPr lang="en-US" dirty="0"/>
              <a:t>What happens to star’s of different initial mass?</a:t>
            </a:r>
          </a:p>
        </p:txBody>
      </p:sp>
    </p:spTree>
    <p:extLst>
      <p:ext uri="{BB962C8B-B14F-4D97-AF65-F5344CB8AC3E}">
        <p14:creationId xmlns:p14="http://schemas.microsoft.com/office/powerpoint/2010/main" val="3852592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>
            <a:off x="-3148227" y="-600118"/>
            <a:ext cx="12156752" cy="7458118"/>
          </a:xfrm>
          <a:prstGeom prst="pie">
            <a:avLst>
              <a:gd name="adj1" fmla="val 19979266"/>
              <a:gd name="adj2" fmla="val 1612158"/>
            </a:avLst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Pie 6"/>
          <p:cNvSpPr>
            <a:spLocks noChangeAspect="1"/>
          </p:cNvSpPr>
          <p:nvPr/>
        </p:nvSpPr>
        <p:spPr>
          <a:xfrm>
            <a:off x="-2032116" y="65703"/>
            <a:ext cx="9975616" cy="6120000"/>
          </a:xfrm>
          <a:prstGeom prst="pie">
            <a:avLst>
              <a:gd name="adj1" fmla="val 19979266"/>
              <a:gd name="adj2" fmla="val 1612158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Pie 7"/>
          <p:cNvSpPr>
            <a:spLocks noChangeAspect="1"/>
          </p:cNvSpPr>
          <p:nvPr/>
        </p:nvSpPr>
        <p:spPr>
          <a:xfrm>
            <a:off x="-1689862" y="281881"/>
            <a:ext cx="9271455" cy="5688000"/>
          </a:xfrm>
          <a:prstGeom prst="pie">
            <a:avLst>
              <a:gd name="adj1" fmla="val 19979266"/>
              <a:gd name="adj2" fmla="val 1612158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Pie 8"/>
          <p:cNvSpPr>
            <a:spLocks noChangeAspect="1"/>
          </p:cNvSpPr>
          <p:nvPr/>
        </p:nvSpPr>
        <p:spPr>
          <a:xfrm>
            <a:off x="-239793" y="1182620"/>
            <a:ext cx="6337450" cy="3888000"/>
          </a:xfrm>
          <a:prstGeom prst="pie">
            <a:avLst>
              <a:gd name="adj1" fmla="val 19979266"/>
              <a:gd name="adj2" fmla="val 1612158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ie 9"/>
          <p:cNvSpPr>
            <a:spLocks noChangeAspect="1"/>
          </p:cNvSpPr>
          <p:nvPr/>
        </p:nvSpPr>
        <p:spPr>
          <a:xfrm>
            <a:off x="165508" y="1416811"/>
            <a:ext cx="5574609" cy="3420000"/>
          </a:xfrm>
          <a:prstGeom prst="pie">
            <a:avLst>
              <a:gd name="adj1" fmla="val 19979266"/>
              <a:gd name="adj2" fmla="val 1612158"/>
            </a:avLst>
          </a:prstGeom>
          <a:solidFill>
            <a:schemeClr val="bg2">
              <a:lumMod val="90000"/>
              <a:lumOff val="1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253" y="281882"/>
            <a:ext cx="439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He-burning shuts off, expansion cools the H-shell</a:t>
            </a:r>
          </a:p>
        </p:txBody>
      </p:sp>
    </p:spTree>
    <p:extLst>
      <p:ext uri="{BB962C8B-B14F-4D97-AF65-F5344CB8AC3E}">
        <p14:creationId xmlns:p14="http://schemas.microsoft.com/office/powerpoint/2010/main" val="849391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>
            <a:off x="-3148227" y="-600118"/>
            <a:ext cx="12156752" cy="7458118"/>
          </a:xfrm>
          <a:prstGeom prst="pie">
            <a:avLst>
              <a:gd name="adj1" fmla="val 19979266"/>
              <a:gd name="adj2" fmla="val 1612158"/>
            </a:avLst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Pie 7"/>
          <p:cNvSpPr>
            <a:spLocks noChangeAspect="1"/>
          </p:cNvSpPr>
          <p:nvPr/>
        </p:nvSpPr>
        <p:spPr>
          <a:xfrm>
            <a:off x="-1104430" y="642176"/>
            <a:ext cx="8097853" cy="4968000"/>
          </a:xfrm>
          <a:prstGeom prst="pie">
            <a:avLst>
              <a:gd name="adj1" fmla="val 19979266"/>
              <a:gd name="adj2" fmla="val 1612158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Pie 8"/>
          <p:cNvSpPr>
            <a:spLocks noChangeAspect="1"/>
          </p:cNvSpPr>
          <p:nvPr/>
        </p:nvSpPr>
        <p:spPr>
          <a:xfrm>
            <a:off x="-239793" y="1182620"/>
            <a:ext cx="6337450" cy="3888000"/>
          </a:xfrm>
          <a:prstGeom prst="pie">
            <a:avLst>
              <a:gd name="adj1" fmla="val 19979266"/>
              <a:gd name="adj2" fmla="val 1612158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ie 9"/>
          <p:cNvSpPr>
            <a:spLocks noChangeAspect="1"/>
          </p:cNvSpPr>
          <p:nvPr/>
        </p:nvSpPr>
        <p:spPr>
          <a:xfrm>
            <a:off x="165508" y="1416811"/>
            <a:ext cx="5574609" cy="3420000"/>
          </a:xfrm>
          <a:prstGeom prst="pie">
            <a:avLst>
              <a:gd name="adj1" fmla="val 19979266"/>
              <a:gd name="adj2" fmla="val 1612158"/>
            </a:avLst>
          </a:prstGeom>
          <a:solidFill>
            <a:schemeClr val="bg2">
              <a:lumMod val="90000"/>
              <a:lumOff val="1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253" y="281882"/>
            <a:ext cx="439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Convective envelope penetrates inward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33237" y="2901504"/>
            <a:ext cx="520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solidFill>
                  <a:srgbClr val="000000"/>
                </a:solidFill>
              </a:rPr>
              <a:t>12</a:t>
            </a:r>
            <a:r>
              <a:rPr lang="en-US" dirty="0">
                <a:solidFill>
                  <a:srgbClr val="000000"/>
                </a:solidFill>
              </a:rPr>
              <a:t>C</a:t>
            </a:r>
            <a:endParaRPr lang="en-US" baseline="30000" dirty="0">
              <a:solidFill>
                <a:srgbClr val="00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253610" y="3095526"/>
            <a:ext cx="881987" cy="8819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650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>
            <a:off x="-3148227" y="-600118"/>
            <a:ext cx="12156752" cy="7458118"/>
          </a:xfrm>
          <a:prstGeom prst="pie">
            <a:avLst>
              <a:gd name="adj1" fmla="val 19979266"/>
              <a:gd name="adj2" fmla="val 1612158"/>
            </a:avLst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Pie 6"/>
          <p:cNvSpPr>
            <a:spLocks noChangeAspect="1"/>
          </p:cNvSpPr>
          <p:nvPr/>
        </p:nvSpPr>
        <p:spPr>
          <a:xfrm>
            <a:off x="-1600070" y="319224"/>
            <a:ext cx="9095414" cy="5580000"/>
          </a:xfrm>
          <a:prstGeom prst="pie">
            <a:avLst>
              <a:gd name="adj1" fmla="val 19979266"/>
              <a:gd name="adj2" fmla="val 161215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Pie 7"/>
          <p:cNvSpPr>
            <a:spLocks noChangeAspect="1"/>
          </p:cNvSpPr>
          <p:nvPr/>
        </p:nvSpPr>
        <p:spPr>
          <a:xfrm>
            <a:off x="-1122443" y="642176"/>
            <a:ext cx="8097853" cy="4968000"/>
          </a:xfrm>
          <a:prstGeom prst="pie">
            <a:avLst>
              <a:gd name="adj1" fmla="val 19979266"/>
              <a:gd name="adj2" fmla="val 1612158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Pie 8"/>
          <p:cNvSpPr>
            <a:spLocks noChangeAspect="1"/>
          </p:cNvSpPr>
          <p:nvPr/>
        </p:nvSpPr>
        <p:spPr>
          <a:xfrm>
            <a:off x="-239793" y="1182620"/>
            <a:ext cx="6337450" cy="3888000"/>
          </a:xfrm>
          <a:prstGeom prst="pie">
            <a:avLst>
              <a:gd name="adj1" fmla="val 19979266"/>
              <a:gd name="adj2" fmla="val 1612158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ie 9"/>
          <p:cNvSpPr>
            <a:spLocks noChangeAspect="1"/>
          </p:cNvSpPr>
          <p:nvPr/>
        </p:nvSpPr>
        <p:spPr>
          <a:xfrm>
            <a:off x="165508" y="1416811"/>
            <a:ext cx="5574609" cy="3420000"/>
          </a:xfrm>
          <a:prstGeom prst="pie">
            <a:avLst>
              <a:gd name="adj1" fmla="val 19979266"/>
              <a:gd name="adj2" fmla="val 1612158"/>
            </a:avLst>
          </a:prstGeom>
          <a:solidFill>
            <a:schemeClr val="bg2">
              <a:lumMod val="90000"/>
              <a:lumOff val="1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253" y="281882"/>
            <a:ext cx="439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H-burning reignites and it all happens again!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7104" y="2892685"/>
            <a:ext cx="11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C/O core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60678" y="2892685"/>
            <a:ext cx="24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61748" y="2892685"/>
            <a:ext cx="5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</a:t>
            </a:r>
          </a:p>
        </p:txBody>
      </p:sp>
    </p:spTree>
    <p:extLst>
      <p:ext uri="{BB962C8B-B14F-4D97-AF65-F5344CB8AC3E}">
        <p14:creationId xmlns:p14="http://schemas.microsoft.com/office/powerpoint/2010/main" val="2361585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257FC-88BC-4C4F-AE71-DC468951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Low mass star nucleosynthesis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BB107-D41B-484C-B1FC-E041E581E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nucleosynthesis happens during this phase</a:t>
            </a:r>
          </a:p>
          <a:p>
            <a:endParaRPr lang="en-US" dirty="0"/>
          </a:p>
          <a:p>
            <a:r>
              <a:rPr lang="en-US" dirty="0"/>
              <a:t>Carbon, nitrogen, fluorine, sodium</a:t>
            </a:r>
          </a:p>
          <a:p>
            <a:pPr lvl="1"/>
            <a:r>
              <a:rPr lang="en-US" dirty="0"/>
              <a:t>About 1/3 to 1/2 of the Universe’s carbon comes from AGB stars</a:t>
            </a:r>
          </a:p>
          <a:p>
            <a:endParaRPr lang="en-US" dirty="0"/>
          </a:p>
          <a:p>
            <a:r>
              <a:rPr lang="en-US" dirty="0"/>
              <a:t>Heavy elements are made by the s-process</a:t>
            </a:r>
          </a:p>
          <a:p>
            <a:pPr lvl="1"/>
            <a:r>
              <a:rPr lang="en-US" dirty="0"/>
              <a:t>Strontium, zirconium, barium, lanthanum, lead</a:t>
            </a:r>
          </a:p>
        </p:txBody>
      </p:sp>
    </p:spTree>
    <p:extLst>
      <p:ext uri="{BB962C8B-B14F-4D97-AF65-F5344CB8AC3E}">
        <p14:creationId xmlns:p14="http://schemas.microsoft.com/office/powerpoint/2010/main" val="8299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" y="356616"/>
            <a:ext cx="12093824" cy="598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26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62" y="0"/>
            <a:ext cx="10515600" cy="1325563"/>
          </a:xfrm>
        </p:spPr>
        <p:txBody>
          <a:bodyPr/>
          <a:lstStyle/>
          <a:p>
            <a:r>
              <a:rPr lang="en-GB" dirty="0"/>
              <a:t>The end: mass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862" y="1214438"/>
            <a:ext cx="5221288" cy="5410415"/>
          </a:xfrm>
        </p:spPr>
        <p:txBody>
          <a:bodyPr>
            <a:normAutofit/>
          </a:bodyPr>
          <a:lstStyle/>
          <a:p>
            <a:r>
              <a:rPr lang="en-GB" dirty="0"/>
              <a:t>Material gets blown off the star</a:t>
            </a:r>
          </a:p>
          <a:p>
            <a:endParaRPr lang="en-GB" dirty="0"/>
          </a:p>
          <a:p>
            <a:r>
              <a:rPr lang="en-GB" dirty="0"/>
              <a:t>After about 1 million years all but the core of the star is left</a:t>
            </a:r>
          </a:p>
          <a:p>
            <a:pPr lvl="1"/>
            <a:r>
              <a:rPr lang="en-GB" dirty="0"/>
              <a:t>This is a white dwarf</a:t>
            </a:r>
          </a:p>
          <a:p>
            <a:pPr lvl="1"/>
            <a:endParaRPr lang="en-GB" dirty="0"/>
          </a:p>
          <a:p>
            <a:r>
              <a:rPr lang="en-GB" dirty="0"/>
              <a:t>The hot core ionises the ejected material</a:t>
            </a:r>
          </a:p>
          <a:p>
            <a:pPr lvl="1"/>
            <a:r>
              <a:rPr lang="en-GB" dirty="0"/>
              <a:t>Planetary nebula</a:t>
            </a:r>
          </a:p>
          <a:p>
            <a:pPr lvl="1"/>
            <a:endParaRPr lang="en-GB" dirty="0"/>
          </a:p>
          <a:p>
            <a:r>
              <a:rPr lang="en-GB" dirty="0"/>
              <a:t>This lasts for a few 10,000 years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911" y="500061"/>
            <a:ext cx="5343525" cy="5343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82048" y="5978522"/>
            <a:ext cx="3100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NGC6543 (Cat’s Eye Nebula). Credit: NASA</a:t>
            </a:r>
          </a:p>
        </p:txBody>
      </p:sp>
    </p:spTree>
    <p:extLst>
      <p:ext uri="{BB962C8B-B14F-4D97-AF65-F5344CB8AC3E}">
        <p14:creationId xmlns:p14="http://schemas.microsoft.com/office/powerpoint/2010/main" val="1751743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7772400" cy="774842"/>
          </a:xfrm>
        </p:spPr>
        <p:txBody>
          <a:bodyPr/>
          <a:lstStyle/>
          <a:p>
            <a:r>
              <a:rPr lang="en-US" dirty="0"/>
              <a:t>Timescales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735678" y="987746"/>
          <a:ext cx="8819867" cy="3560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99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99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99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99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1225">
                <a:tc>
                  <a:txBody>
                    <a:bodyPr/>
                    <a:lstStyle/>
                    <a:p>
                      <a:r>
                        <a:rPr lang="en-US" dirty="0"/>
                        <a:t>Initial Mass (</a:t>
                      </a:r>
                      <a:r>
                        <a:rPr lang="en-US" dirty="0" err="1"/>
                        <a:t>Msun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Final Mass (</a:t>
                      </a:r>
                      <a:r>
                        <a:rPr lang="en-US" dirty="0" err="1"/>
                        <a:t>Msun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</a:t>
                      </a:r>
                      <a:r>
                        <a:rPr lang="en-US" baseline="0" dirty="0"/>
                        <a:t> seq. lifetime</a:t>
                      </a:r>
                    </a:p>
                    <a:p>
                      <a:r>
                        <a:rPr lang="en-US" baseline="0" dirty="0"/>
                        <a:t>(</a:t>
                      </a:r>
                      <a:r>
                        <a:rPr lang="en-US" baseline="0" dirty="0" err="1"/>
                        <a:t>Gyr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EAGB lifetime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Myr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of MS lifetime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TP-AGB lifetime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Myr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of MS lifetime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27"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27"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27">
                <a:tc>
                  <a:txBody>
                    <a:bodyPr/>
                    <a:lstStyle/>
                    <a:p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27"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27"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27">
                <a:tc>
                  <a:txBody>
                    <a:bodyPr/>
                    <a:lstStyle/>
                    <a:p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9179647" y="784906"/>
            <a:ext cx="952546" cy="4171463"/>
          </a:xfrm>
          <a:prstGeom prst="ellipse">
            <a:avLst/>
          </a:prstGeom>
          <a:noFill/>
          <a:ln w="28575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35678" y="4709433"/>
            <a:ext cx="185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Vassiliadias</a:t>
            </a:r>
            <a:r>
              <a:rPr lang="en-US" sz="1200" dirty="0"/>
              <a:t> &amp; Wood (1993)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40645" y="4788805"/>
            <a:ext cx="5239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than 1% of a star’s life is spent on the TP-AGB!</a:t>
            </a:r>
          </a:p>
          <a:p>
            <a:r>
              <a:rPr lang="en-US" dirty="0"/>
              <a:t>But it’s the most important phase for </a:t>
            </a:r>
            <a:r>
              <a:rPr lang="en-US" dirty="0" err="1"/>
              <a:t>nucleosynthesis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676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2788-BF46-C940-A42C-FA829C9C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pPr algn="ctr"/>
            <a:r>
              <a:rPr lang="en-US" dirty="0"/>
              <a:t>The Fates of Stars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11F42B-788D-6F4D-A4D3-1106CBD62633}"/>
              </a:ext>
            </a:extLst>
          </p:cNvPr>
          <p:cNvCxnSpPr/>
          <p:nvPr/>
        </p:nvCxnSpPr>
        <p:spPr>
          <a:xfrm>
            <a:off x="2363924" y="1837732"/>
            <a:ext cx="7972148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83F741-8AA9-744A-88FD-5BF39EE159DF}"/>
              </a:ext>
            </a:extLst>
          </p:cNvPr>
          <p:cNvCxnSpPr>
            <a:cxnSpLocks/>
          </p:cNvCxnSpPr>
          <p:nvPr/>
        </p:nvCxnSpPr>
        <p:spPr>
          <a:xfrm>
            <a:off x="1486023" y="2436043"/>
            <a:ext cx="0" cy="310680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B53612-047F-6E49-90A0-A79031137ECC}"/>
              </a:ext>
            </a:extLst>
          </p:cNvPr>
          <p:cNvSpPr txBox="1"/>
          <p:nvPr/>
        </p:nvSpPr>
        <p:spPr>
          <a:xfrm>
            <a:off x="4831645" y="1326177"/>
            <a:ext cx="270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mass (Solar masses)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04384-FC2F-9847-8DD7-EB2CD1BA6E2D}"/>
              </a:ext>
            </a:extLst>
          </p:cNvPr>
          <p:cNvSpPr txBox="1"/>
          <p:nvPr/>
        </p:nvSpPr>
        <p:spPr>
          <a:xfrm rot="16200000">
            <a:off x="-482510" y="3804777"/>
            <a:ext cx="264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Evolution stage reached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FB0BA-271D-1641-AA86-19709FDA119C}"/>
              </a:ext>
            </a:extLst>
          </p:cNvPr>
          <p:cNvSpPr/>
          <p:nvPr/>
        </p:nvSpPr>
        <p:spPr>
          <a:xfrm>
            <a:off x="3014133" y="2223908"/>
            <a:ext cx="7321939" cy="677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hydrogen burning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1DCB23-F491-154B-9E69-B1EEEB2BE5AD}"/>
              </a:ext>
            </a:extLst>
          </p:cNvPr>
          <p:cNvSpPr/>
          <p:nvPr/>
        </p:nvSpPr>
        <p:spPr>
          <a:xfrm>
            <a:off x="4064005" y="2901241"/>
            <a:ext cx="6272067" cy="677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helium burning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37594-8518-A64B-BC4C-09CABFA17608}"/>
              </a:ext>
            </a:extLst>
          </p:cNvPr>
          <p:cNvSpPr txBox="1"/>
          <p:nvPr/>
        </p:nvSpPr>
        <p:spPr>
          <a:xfrm>
            <a:off x="2363924" y="2377908"/>
            <a:ext cx="74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6EB5B9-1361-3F4C-8966-84AB5117B89A}"/>
              </a:ext>
            </a:extLst>
          </p:cNvPr>
          <p:cNvSpPr txBox="1"/>
          <p:nvPr/>
        </p:nvSpPr>
        <p:spPr>
          <a:xfrm>
            <a:off x="3504109" y="3055241"/>
            <a:ext cx="48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8A533F-C9A8-404B-869C-B51A0E9C17EF}"/>
              </a:ext>
            </a:extLst>
          </p:cNvPr>
          <p:cNvSpPr/>
          <p:nvPr/>
        </p:nvSpPr>
        <p:spPr>
          <a:xfrm>
            <a:off x="3014133" y="2901240"/>
            <a:ext cx="1049872" cy="6773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 WD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AD565E-6BD1-F147-A183-1AF76C06D7DE}"/>
              </a:ext>
            </a:extLst>
          </p:cNvPr>
          <p:cNvSpPr/>
          <p:nvPr/>
        </p:nvSpPr>
        <p:spPr>
          <a:xfrm>
            <a:off x="4064006" y="3578573"/>
            <a:ext cx="2223906" cy="67733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AGB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4D9BC2-7AB0-6746-96FA-8AEEC35F8B28}"/>
              </a:ext>
            </a:extLst>
          </p:cNvPr>
          <p:cNvSpPr txBox="1"/>
          <p:nvPr/>
        </p:nvSpPr>
        <p:spPr>
          <a:xfrm>
            <a:off x="3539069" y="3717237"/>
            <a:ext cx="48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B30A4A-7A03-084F-B894-DDE307C0ABA0}"/>
              </a:ext>
            </a:extLst>
          </p:cNvPr>
          <p:cNvSpPr/>
          <p:nvPr/>
        </p:nvSpPr>
        <p:spPr>
          <a:xfrm>
            <a:off x="6276622" y="3578573"/>
            <a:ext cx="4059450" cy="67733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carbon burning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9F19B6-CB3F-C24D-9142-375FFDCA9850}"/>
              </a:ext>
            </a:extLst>
          </p:cNvPr>
          <p:cNvSpPr/>
          <p:nvPr/>
        </p:nvSpPr>
        <p:spPr>
          <a:xfrm>
            <a:off x="6276624" y="4255906"/>
            <a:ext cx="925686" cy="67733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 AGB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4DC024-47C4-4242-910A-F147639FF2F7}"/>
              </a:ext>
            </a:extLst>
          </p:cNvPr>
          <p:cNvSpPr txBox="1"/>
          <p:nvPr/>
        </p:nvSpPr>
        <p:spPr>
          <a:xfrm>
            <a:off x="7308497" y="4409906"/>
            <a:ext cx="48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ECC56B-6418-0246-AB19-B69AF06BC5B3}"/>
              </a:ext>
            </a:extLst>
          </p:cNvPr>
          <p:cNvSpPr/>
          <p:nvPr/>
        </p:nvSpPr>
        <p:spPr>
          <a:xfrm>
            <a:off x="7200038" y="4255905"/>
            <a:ext cx="3136034" cy="67733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Fusion up to iron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D72915-F261-BF47-A23E-D8617ED60682}"/>
              </a:ext>
            </a:extLst>
          </p:cNvPr>
          <p:cNvSpPr/>
          <p:nvPr/>
        </p:nvSpPr>
        <p:spPr>
          <a:xfrm>
            <a:off x="4064004" y="4255904"/>
            <a:ext cx="2212615" cy="6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 white dwarf</a:t>
            </a:r>
          </a:p>
        </p:txBody>
      </p:sp>
    </p:spTree>
    <p:extLst>
      <p:ext uri="{BB962C8B-B14F-4D97-AF65-F5344CB8AC3E}">
        <p14:creationId xmlns:p14="http://schemas.microsoft.com/office/powerpoint/2010/main" val="248452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/>
      <p:bldP spid="24" grpId="0" animBg="1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CEEBB-2B1B-CB48-894A-0042D1DB5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4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structure of massive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F25A-A8D4-E145-93DB-21B288764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711"/>
            <a:ext cx="4975578" cy="4664252"/>
          </a:xfrm>
        </p:spPr>
        <p:txBody>
          <a:bodyPr/>
          <a:lstStyle/>
          <a:p>
            <a:r>
              <a:rPr lang="en-US" dirty="0"/>
              <a:t>Stars of 10 solar masses can fuse up to iron</a:t>
            </a:r>
          </a:p>
          <a:p>
            <a:endParaRPr lang="en-US" dirty="0"/>
          </a:p>
          <a:p>
            <a:r>
              <a:rPr lang="en-US" dirty="0"/>
              <a:t>They have an onion-like structure</a:t>
            </a:r>
          </a:p>
          <a:p>
            <a:endParaRPr lang="en-US" dirty="0"/>
          </a:p>
          <a:p>
            <a:r>
              <a:rPr lang="en-US" dirty="0"/>
              <a:t>Once they form iron, no more fusion is possible…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317B7-204E-9043-8875-0DAB69B7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019" y="1424994"/>
            <a:ext cx="4839686" cy="483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20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3A46-2F7A-D64B-8F32-EB24D198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Supernovae (Core-collapse or Type 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1D181-7A41-A54E-AAFF-EDCE44F81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422"/>
            <a:ext cx="5784542" cy="4675541"/>
          </a:xfrm>
        </p:spPr>
        <p:txBody>
          <a:bodyPr>
            <a:normAutofit/>
          </a:bodyPr>
          <a:lstStyle/>
          <a:p>
            <a:r>
              <a:rPr lang="en-US" dirty="0"/>
              <a:t>No more pressure support from fusion</a:t>
            </a:r>
          </a:p>
          <a:p>
            <a:endParaRPr lang="en-US" dirty="0"/>
          </a:p>
          <a:p>
            <a:r>
              <a:rPr lang="en-US" dirty="0"/>
              <a:t>The outer layers collapse on to the iron core</a:t>
            </a:r>
          </a:p>
          <a:p>
            <a:endParaRPr lang="en-US" dirty="0"/>
          </a:p>
          <a:p>
            <a:r>
              <a:rPr lang="en-US" dirty="0"/>
              <a:t>They rebound and are ejected</a:t>
            </a:r>
          </a:p>
          <a:p>
            <a:endParaRPr lang="en-US" dirty="0"/>
          </a:p>
          <a:p>
            <a:r>
              <a:rPr lang="en-US" dirty="0"/>
              <a:t>Very energetic event!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A61F1-31DA-B947-A1A7-4EF769D6E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81" y="1825625"/>
            <a:ext cx="5326919" cy="4055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4D24D3-DAC1-1F49-B81E-8331824F8EF4}"/>
              </a:ext>
            </a:extLst>
          </p:cNvPr>
          <p:cNvSpPr txBox="1"/>
          <p:nvPr/>
        </p:nvSpPr>
        <p:spPr>
          <a:xfrm>
            <a:off x="9525740" y="6110589"/>
            <a:ext cx="230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Cassiopeia A (O. Krause, Steward Obs.)</a:t>
            </a:r>
          </a:p>
        </p:txBody>
      </p:sp>
    </p:spTree>
    <p:extLst>
      <p:ext uri="{BB962C8B-B14F-4D97-AF65-F5344CB8AC3E}">
        <p14:creationId xmlns:p14="http://schemas.microsoft.com/office/powerpoint/2010/main" val="399068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7BE1-5DD5-5D49-9661-9DFCB74A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Phases of a star’s life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7F6790-C2B8-F94A-8855-15F18DB15333}"/>
              </a:ext>
            </a:extLst>
          </p:cNvPr>
          <p:cNvSpPr txBox="1"/>
          <p:nvPr/>
        </p:nvSpPr>
        <p:spPr>
          <a:xfrm>
            <a:off x="977282" y="2514164"/>
            <a:ext cx="3222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Main 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24767-6A64-A746-B7F1-A393AC5AFD9D}"/>
              </a:ext>
            </a:extLst>
          </p:cNvPr>
          <p:cNvSpPr txBox="1"/>
          <p:nvPr/>
        </p:nvSpPr>
        <p:spPr>
          <a:xfrm>
            <a:off x="1922385" y="3660805"/>
            <a:ext cx="2111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Red giant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0703D-1414-BE4E-9023-8DF162783091}"/>
              </a:ext>
            </a:extLst>
          </p:cNvPr>
          <p:cNvSpPr txBox="1"/>
          <p:nvPr/>
        </p:nvSpPr>
        <p:spPr>
          <a:xfrm>
            <a:off x="7070326" y="5295122"/>
            <a:ext cx="354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Planetary nebula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59898B-C5D2-154C-9755-99F812FE6D3B}"/>
              </a:ext>
            </a:extLst>
          </p:cNvPr>
          <p:cNvSpPr txBox="1"/>
          <p:nvPr/>
        </p:nvSpPr>
        <p:spPr>
          <a:xfrm>
            <a:off x="7393621" y="3061773"/>
            <a:ext cx="2627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White dwarf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5FAF7-FC51-E44E-9D1A-CD6CCEFD8747}"/>
              </a:ext>
            </a:extLst>
          </p:cNvPr>
          <p:cNvSpPr txBox="1"/>
          <p:nvPr/>
        </p:nvSpPr>
        <p:spPr>
          <a:xfrm>
            <a:off x="4574960" y="3429000"/>
            <a:ext cx="222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Supernova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71C11-AA63-6848-8AF5-AB94349541FB}"/>
              </a:ext>
            </a:extLst>
          </p:cNvPr>
          <p:cNvSpPr txBox="1"/>
          <p:nvPr/>
        </p:nvSpPr>
        <p:spPr>
          <a:xfrm>
            <a:off x="7910006" y="1867833"/>
            <a:ext cx="2111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Black hole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6F6B5-44FB-F74F-B086-0D9E25981198}"/>
              </a:ext>
            </a:extLst>
          </p:cNvPr>
          <p:cNvSpPr txBox="1"/>
          <p:nvPr/>
        </p:nvSpPr>
        <p:spPr>
          <a:xfrm>
            <a:off x="5911048" y="4210691"/>
            <a:ext cx="2627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Neutron star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52EE03-6ADF-7943-A2C5-BD6C78B35947}"/>
              </a:ext>
            </a:extLst>
          </p:cNvPr>
          <p:cNvSpPr txBox="1"/>
          <p:nvPr/>
        </p:nvSpPr>
        <p:spPr>
          <a:xfrm>
            <a:off x="4341180" y="1930044"/>
            <a:ext cx="3139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Red supergiant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9BAAF6-95E4-C44D-8361-C5C434F6A414}"/>
              </a:ext>
            </a:extLst>
          </p:cNvPr>
          <p:cNvSpPr txBox="1"/>
          <p:nvPr/>
        </p:nvSpPr>
        <p:spPr>
          <a:xfrm>
            <a:off x="1689718" y="4741124"/>
            <a:ext cx="2971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Asymptotic giant branch</a:t>
            </a:r>
          </a:p>
        </p:txBody>
      </p:sp>
    </p:spTree>
    <p:extLst>
      <p:ext uri="{BB962C8B-B14F-4D97-AF65-F5344CB8AC3E}">
        <p14:creationId xmlns:p14="http://schemas.microsoft.com/office/powerpoint/2010/main" val="460501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19D51-EA0E-754A-B155-CDCC7DA4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Supernova remnants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BEDE6-7844-3F40-B347-632B4BAA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691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Supernovae produce very pretty remnants!</a:t>
            </a:r>
          </a:p>
          <a:p>
            <a:endParaRPr lang="en-US" dirty="0"/>
          </a:p>
          <a:p>
            <a:r>
              <a:rPr lang="en-US" dirty="0"/>
              <a:t>Ejected material rich in:</a:t>
            </a:r>
          </a:p>
          <a:p>
            <a:pPr lvl="1"/>
            <a:r>
              <a:rPr lang="en-US" dirty="0"/>
              <a:t>Oxygen, iron, heavy elements</a:t>
            </a:r>
          </a:p>
          <a:p>
            <a:endParaRPr lang="en-US" dirty="0"/>
          </a:p>
          <a:p>
            <a:r>
              <a:rPr lang="en-US" dirty="0"/>
              <a:t>More importantly they leave behind very compact cores</a:t>
            </a:r>
          </a:p>
          <a:p>
            <a:pPr lvl="1"/>
            <a:r>
              <a:rPr lang="en-US" dirty="0"/>
              <a:t>Neutron stars</a:t>
            </a:r>
          </a:p>
          <a:p>
            <a:pPr lvl="1"/>
            <a:r>
              <a:rPr lang="en-US" dirty="0"/>
              <a:t>Black holes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3A221-5465-CB4E-BF30-8E0FBD0F9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81" y="1825625"/>
            <a:ext cx="5326919" cy="4055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3DC6BD-84BA-1D46-A623-F69E92951246}"/>
              </a:ext>
            </a:extLst>
          </p:cNvPr>
          <p:cNvSpPr txBox="1"/>
          <p:nvPr/>
        </p:nvSpPr>
        <p:spPr>
          <a:xfrm>
            <a:off x="9525740" y="6110589"/>
            <a:ext cx="230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Cassiopeia A (O. Krause, Steward Obs.)</a:t>
            </a:r>
          </a:p>
        </p:txBody>
      </p:sp>
    </p:spTree>
    <p:extLst>
      <p:ext uri="{BB962C8B-B14F-4D97-AF65-F5344CB8AC3E}">
        <p14:creationId xmlns:p14="http://schemas.microsoft.com/office/powerpoint/2010/main" val="1653495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" y="356616"/>
            <a:ext cx="12093824" cy="598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25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2788-BF46-C940-A42C-FA829C9C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pPr algn="ctr"/>
            <a:r>
              <a:rPr lang="en-US" dirty="0"/>
              <a:t>The Fates of Stars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11F42B-788D-6F4D-A4D3-1106CBD62633}"/>
              </a:ext>
            </a:extLst>
          </p:cNvPr>
          <p:cNvCxnSpPr/>
          <p:nvPr/>
        </p:nvCxnSpPr>
        <p:spPr>
          <a:xfrm>
            <a:off x="2363924" y="1837732"/>
            <a:ext cx="7972148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83F741-8AA9-744A-88FD-5BF39EE159DF}"/>
              </a:ext>
            </a:extLst>
          </p:cNvPr>
          <p:cNvCxnSpPr>
            <a:cxnSpLocks/>
          </p:cNvCxnSpPr>
          <p:nvPr/>
        </p:nvCxnSpPr>
        <p:spPr>
          <a:xfrm>
            <a:off x="1486023" y="2436043"/>
            <a:ext cx="0" cy="310680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B53612-047F-6E49-90A0-A79031137ECC}"/>
              </a:ext>
            </a:extLst>
          </p:cNvPr>
          <p:cNvSpPr txBox="1"/>
          <p:nvPr/>
        </p:nvSpPr>
        <p:spPr>
          <a:xfrm>
            <a:off x="4831645" y="1326177"/>
            <a:ext cx="270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mass (Solar masses)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04384-FC2F-9847-8DD7-EB2CD1BA6E2D}"/>
              </a:ext>
            </a:extLst>
          </p:cNvPr>
          <p:cNvSpPr txBox="1"/>
          <p:nvPr/>
        </p:nvSpPr>
        <p:spPr>
          <a:xfrm rot="16200000">
            <a:off x="-482510" y="3804777"/>
            <a:ext cx="264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Evolution stage reached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FB0BA-271D-1641-AA86-19709FDA119C}"/>
              </a:ext>
            </a:extLst>
          </p:cNvPr>
          <p:cNvSpPr/>
          <p:nvPr/>
        </p:nvSpPr>
        <p:spPr>
          <a:xfrm>
            <a:off x="3014133" y="2223908"/>
            <a:ext cx="7321939" cy="677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hydrogen burning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1DCB23-F491-154B-9E69-B1EEEB2BE5AD}"/>
              </a:ext>
            </a:extLst>
          </p:cNvPr>
          <p:cNvSpPr/>
          <p:nvPr/>
        </p:nvSpPr>
        <p:spPr>
          <a:xfrm>
            <a:off x="4064005" y="2901241"/>
            <a:ext cx="6272067" cy="677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helium burning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37594-8518-A64B-BC4C-09CABFA17608}"/>
              </a:ext>
            </a:extLst>
          </p:cNvPr>
          <p:cNvSpPr txBox="1"/>
          <p:nvPr/>
        </p:nvSpPr>
        <p:spPr>
          <a:xfrm>
            <a:off x="2363924" y="2377908"/>
            <a:ext cx="74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6EB5B9-1361-3F4C-8966-84AB5117B89A}"/>
              </a:ext>
            </a:extLst>
          </p:cNvPr>
          <p:cNvSpPr txBox="1"/>
          <p:nvPr/>
        </p:nvSpPr>
        <p:spPr>
          <a:xfrm>
            <a:off x="3504109" y="3055241"/>
            <a:ext cx="48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8A533F-C9A8-404B-869C-B51A0E9C17EF}"/>
              </a:ext>
            </a:extLst>
          </p:cNvPr>
          <p:cNvSpPr/>
          <p:nvPr/>
        </p:nvSpPr>
        <p:spPr>
          <a:xfrm>
            <a:off x="3014133" y="2901240"/>
            <a:ext cx="1049872" cy="6773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 WD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AD565E-6BD1-F147-A183-1AF76C06D7DE}"/>
              </a:ext>
            </a:extLst>
          </p:cNvPr>
          <p:cNvSpPr/>
          <p:nvPr/>
        </p:nvSpPr>
        <p:spPr>
          <a:xfrm>
            <a:off x="4064006" y="3578573"/>
            <a:ext cx="2223906" cy="67733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AGB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4D9BC2-7AB0-6746-96FA-8AEEC35F8B28}"/>
              </a:ext>
            </a:extLst>
          </p:cNvPr>
          <p:cNvSpPr txBox="1"/>
          <p:nvPr/>
        </p:nvSpPr>
        <p:spPr>
          <a:xfrm>
            <a:off x="3539069" y="3717237"/>
            <a:ext cx="48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B30A4A-7A03-084F-B894-DDE307C0ABA0}"/>
              </a:ext>
            </a:extLst>
          </p:cNvPr>
          <p:cNvSpPr/>
          <p:nvPr/>
        </p:nvSpPr>
        <p:spPr>
          <a:xfrm>
            <a:off x="6276622" y="3578573"/>
            <a:ext cx="4059450" cy="67733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carbon burning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9F19B6-CB3F-C24D-9142-375FFDCA9850}"/>
              </a:ext>
            </a:extLst>
          </p:cNvPr>
          <p:cNvSpPr/>
          <p:nvPr/>
        </p:nvSpPr>
        <p:spPr>
          <a:xfrm>
            <a:off x="6276624" y="4255906"/>
            <a:ext cx="925686" cy="67733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 AGB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4DC024-47C4-4242-910A-F147639FF2F7}"/>
              </a:ext>
            </a:extLst>
          </p:cNvPr>
          <p:cNvSpPr txBox="1"/>
          <p:nvPr/>
        </p:nvSpPr>
        <p:spPr>
          <a:xfrm>
            <a:off x="7308497" y="4409906"/>
            <a:ext cx="48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ECC56B-6418-0246-AB19-B69AF06BC5B3}"/>
              </a:ext>
            </a:extLst>
          </p:cNvPr>
          <p:cNvSpPr/>
          <p:nvPr/>
        </p:nvSpPr>
        <p:spPr>
          <a:xfrm>
            <a:off x="7200038" y="4255905"/>
            <a:ext cx="3136034" cy="67733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Fusion up to iron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D72915-F261-BF47-A23E-D8617ED60682}"/>
              </a:ext>
            </a:extLst>
          </p:cNvPr>
          <p:cNvSpPr/>
          <p:nvPr/>
        </p:nvSpPr>
        <p:spPr>
          <a:xfrm>
            <a:off x="4064004" y="4255904"/>
            <a:ext cx="2212615" cy="6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 white dwarf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3ADE3-C613-BF44-87D8-52E3FB3D6BB8}"/>
              </a:ext>
            </a:extLst>
          </p:cNvPr>
          <p:cNvSpPr/>
          <p:nvPr/>
        </p:nvSpPr>
        <p:spPr>
          <a:xfrm>
            <a:off x="6276624" y="4933237"/>
            <a:ext cx="925686" cy="6773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ONe</a:t>
            </a:r>
            <a:r>
              <a:rPr lang="en-US" dirty="0">
                <a:solidFill>
                  <a:schemeClr val="tx1"/>
                </a:solidFill>
              </a:rPr>
              <a:t> WD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1847F3-7CC9-DE4E-9E42-E892B041AFC9}"/>
              </a:ext>
            </a:extLst>
          </p:cNvPr>
          <p:cNvSpPr/>
          <p:nvPr/>
        </p:nvSpPr>
        <p:spPr>
          <a:xfrm>
            <a:off x="7213599" y="4937619"/>
            <a:ext cx="1478845" cy="6773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Neutron star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21A61D-483F-9F43-8522-4E110CCEF12F}"/>
              </a:ext>
            </a:extLst>
          </p:cNvPr>
          <p:cNvSpPr txBox="1"/>
          <p:nvPr/>
        </p:nvSpPr>
        <p:spPr>
          <a:xfrm>
            <a:off x="5847637" y="5087237"/>
            <a:ext cx="48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9E6656-1D83-5949-A166-A0440E28AE0A}"/>
              </a:ext>
            </a:extLst>
          </p:cNvPr>
          <p:cNvSpPr/>
          <p:nvPr/>
        </p:nvSpPr>
        <p:spPr>
          <a:xfrm>
            <a:off x="8703733" y="4933236"/>
            <a:ext cx="1632339" cy="6773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Black hole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6E763-2D22-374D-A3F1-1F411D56D3B9}"/>
              </a:ext>
            </a:extLst>
          </p:cNvPr>
          <p:cNvSpPr txBox="1"/>
          <p:nvPr/>
        </p:nvSpPr>
        <p:spPr>
          <a:xfrm>
            <a:off x="7044267" y="5619333"/>
            <a:ext cx="49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767C2E-F917-1B4E-8346-8A7CA064D4BB}"/>
              </a:ext>
            </a:extLst>
          </p:cNvPr>
          <p:cNvSpPr txBox="1"/>
          <p:nvPr/>
        </p:nvSpPr>
        <p:spPr>
          <a:xfrm>
            <a:off x="8494889" y="5619333"/>
            <a:ext cx="49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22989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27" grpId="0"/>
      <p:bldP spid="28" grpId="0" animBg="1"/>
      <p:bldP spid="3" grpId="0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B652-E966-3D47-8303-BFEA8364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Only half of the story!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066F5-472C-654B-ACC5-8756A4196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half of all stars are in binary systems</a:t>
            </a:r>
          </a:p>
          <a:p>
            <a:endParaRPr lang="en-US" dirty="0"/>
          </a:p>
          <a:p>
            <a:r>
              <a:rPr lang="en-US" dirty="0"/>
              <a:t>If they are close enough together, they can interact</a:t>
            </a:r>
          </a:p>
          <a:p>
            <a:endParaRPr lang="en-US" dirty="0"/>
          </a:p>
          <a:p>
            <a:r>
              <a:rPr lang="en-US" dirty="0"/>
              <a:t>Some things we see have to come from binary systems!</a:t>
            </a:r>
          </a:p>
          <a:p>
            <a:pPr lvl="1"/>
            <a:r>
              <a:rPr lang="en-US" dirty="0"/>
              <a:t>Type 1a supernovae</a:t>
            </a:r>
          </a:p>
          <a:p>
            <a:pPr lvl="1"/>
            <a:r>
              <a:rPr lang="en-US" dirty="0"/>
              <a:t>Gravitational waves</a:t>
            </a:r>
          </a:p>
        </p:txBody>
      </p:sp>
    </p:spTree>
    <p:extLst>
      <p:ext uri="{BB962C8B-B14F-4D97-AF65-F5344CB8AC3E}">
        <p14:creationId xmlns:p14="http://schemas.microsoft.com/office/powerpoint/2010/main" val="2331759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1C6164-536A-FA46-8851-32B67C14B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34" y="219251"/>
            <a:ext cx="7966897" cy="6419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666BB4-AED4-DA45-8538-B84CE615AF77}"/>
              </a:ext>
            </a:extLst>
          </p:cNvPr>
          <p:cNvSpPr txBox="1"/>
          <p:nvPr/>
        </p:nvSpPr>
        <p:spPr>
          <a:xfrm>
            <a:off x="9572978" y="219251"/>
            <a:ext cx="2020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Liu, </a:t>
            </a:r>
            <a:r>
              <a:rPr lang="en-US" dirty="0" err="1"/>
              <a:t>Stancliffe</a:t>
            </a:r>
            <a:r>
              <a:rPr lang="en-US" dirty="0"/>
              <a:t>, Abate, </a:t>
            </a:r>
            <a:r>
              <a:rPr lang="en-US" dirty="0" err="1"/>
              <a:t>Matrozis</a:t>
            </a:r>
            <a:r>
              <a:rPr lang="en-US" dirty="0"/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3375690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7C27B8-4AA1-6D4A-A7E8-B45F4B9AE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98" y="0"/>
            <a:ext cx="790840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36E3D6-96FF-FD48-9CC7-491829F537E3}"/>
              </a:ext>
            </a:extLst>
          </p:cNvPr>
          <p:cNvSpPr txBox="1"/>
          <p:nvPr/>
        </p:nvSpPr>
        <p:spPr>
          <a:xfrm>
            <a:off x="9358489" y="169333"/>
            <a:ext cx="237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Decin</a:t>
            </a:r>
            <a:r>
              <a:rPr lang="en-US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761600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DE9BA-3CFB-8F4C-BD23-394F4CBAB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46A2B-65CC-BC4E-9E7A-A5A7A85D1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mass controls the fate of a star</a:t>
            </a:r>
          </a:p>
          <a:p>
            <a:pPr lvl="1"/>
            <a:r>
              <a:rPr lang="en-US" dirty="0"/>
              <a:t>The more massive, the faster a star burns</a:t>
            </a:r>
          </a:p>
          <a:p>
            <a:pPr lvl="1"/>
            <a:r>
              <a:rPr lang="en-US" dirty="0"/>
              <a:t>The more massive, the more stages it gets through</a:t>
            </a:r>
          </a:p>
          <a:p>
            <a:endParaRPr lang="en-US" dirty="0"/>
          </a:p>
          <a:p>
            <a:r>
              <a:rPr lang="en-US" dirty="0"/>
              <a:t>Low mass stars end up as white dwarfs</a:t>
            </a:r>
          </a:p>
          <a:p>
            <a:endParaRPr lang="en-US" dirty="0"/>
          </a:p>
          <a:p>
            <a:r>
              <a:rPr lang="en-US" dirty="0"/>
              <a:t>Massive stars explode as supernova</a:t>
            </a:r>
          </a:p>
          <a:p>
            <a:pPr lvl="1"/>
            <a:r>
              <a:rPr lang="en-US" dirty="0"/>
              <a:t>More from Claire </a:t>
            </a:r>
            <a:r>
              <a:rPr lang="en-US"/>
              <a:t>on Thursday!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77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8054-674A-B542-95A0-50EBB53FD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Hertzsprung-Russell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84CB5-F582-5E44-8271-D84CBB56B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47" y="1690688"/>
            <a:ext cx="5322903" cy="4351338"/>
          </a:xfrm>
        </p:spPr>
        <p:txBody>
          <a:bodyPr/>
          <a:lstStyle/>
          <a:p>
            <a:r>
              <a:rPr lang="en-US" dirty="0"/>
              <a:t>Brightness and temperature are easy to measure</a:t>
            </a:r>
          </a:p>
          <a:p>
            <a:pPr lvl="1"/>
            <a:r>
              <a:rPr lang="en-US" dirty="0"/>
              <a:t>Observers use </a:t>
            </a:r>
            <a:r>
              <a:rPr lang="en-US" dirty="0" err="1"/>
              <a:t>colour</a:t>
            </a:r>
            <a:r>
              <a:rPr lang="en-US" dirty="0"/>
              <a:t> and magnitude</a:t>
            </a:r>
          </a:p>
          <a:p>
            <a:pPr lvl="1"/>
            <a:r>
              <a:rPr lang="en-US" dirty="0"/>
              <a:t>Theorists use temperature and luminosity</a:t>
            </a:r>
          </a:p>
          <a:p>
            <a:endParaRPr lang="en-US" dirty="0"/>
          </a:p>
          <a:p>
            <a:r>
              <a:rPr lang="en-US" dirty="0"/>
              <a:t>We can plot how these quantities change for a star of a given mass</a:t>
            </a:r>
          </a:p>
          <a:p>
            <a:pPr lvl="1"/>
            <a:r>
              <a:rPr lang="en-US" dirty="0"/>
              <a:t>We call these </a:t>
            </a:r>
            <a:r>
              <a:rPr lang="en-US" i="1" dirty="0">
                <a:solidFill>
                  <a:srgbClr val="FF0000"/>
                </a:solidFill>
              </a:rPr>
              <a:t>evolutionary tracks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CF542-513F-6643-8912-F5EB560B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486" y="1404060"/>
            <a:ext cx="6413851" cy="453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77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1F0E3-9B34-B844-9D9D-37275DC0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the important physics?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14DE9-7238-0246-A411-902C4EB37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Gravity versus pressure</a:t>
            </a:r>
          </a:p>
          <a:p>
            <a:endParaRPr lang="en-US" dirty="0"/>
          </a:p>
          <a:p>
            <a:r>
              <a:rPr lang="en-US" dirty="0"/>
              <a:t>Mass wants to make the star contract</a:t>
            </a:r>
          </a:p>
          <a:p>
            <a:endParaRPr lang="en-US" dirty="0"/>
          </a:p>
          <a:p>
            <a:r>
              <a:rPr lang="en-US" dirty="0"/>
              <a:t>Pressure tries to push the star apart</a:t>
            </a:r>
          </a:p>
          <a:p>
            <a:endParaRPr lang="en-US" dirty="0"/>
          </a:p>
          <a:p>
            <a:r>
              <a:rPr lang="en-US" dirty="0"/>
              <a:t>Needs a source of energy – nuclear power!</a:t>
            </a:r>
          </a:p>
        </p:txBody>
      </p:sp>
    </p:spTree>
    <p:extLst>
      <p:ext uri="{BB962C8B-B14F-4D97-AF65-F5344CB8AC3E}">
        <p14:creationId xmlns:p14="http://schemas.microsoft.com/office/powerpoint/2010/main" val="3035377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2788-BF46-C940-A42C-FA829C9C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pPr algn="ctr"/>
            <a:r>
              <a:rPr lang="en-US" dirty="0"/>
              <a:t>The Fates of Stars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11F42B-788D-6F4D-A4D3-1106CBD62633}"/>
              </a:ext>
            </a:extLst>
          </p:cNvPr>
          <p:cNvCxnSpPr/>
          <p:nvPr/>
        </p:nvCxnSpPr>
        <p:spPr>
          <a:xfrm>
            <a:off x="2363924" y="1837732"/>
            <a:ext cx="7972148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83F741-8AA9-744A-88FD-5BF39EE159DF}"/>
              </a:ext>
            </a:extLst>
          </p:cNvPr>
          <p:cNvCxnSpPr>
            <a:cxnSpLocks/>
          </p:cNvCxnSpPr>
          <p:nvPr/>
        </p:nvCxnSpPr>
        <p:spPr>
          <a:xfrm>
            <a:off x="1486023" y="2436043"/>
            <a:ext cx="0" cy="310680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B53612-047F-6E49-90A0-A79031137ECC}"/>
              </a:ext>
            </a:extLst>
          </p:cNvPr>
          <p:cNvSpPr txBox="1"/>
          <p:nvPr/>
        </p:nvSpPr>
        <p:spPr>
          <a:xfrm>
            <a:off x="4831645" y="1326177"/>
            <a:ext cx="270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mass (Solar masses)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04384-FC2F-9847-8DD7-EB2CD1BA6E2D}"/>
              </a:ext>
            </a:extLst>
          </p:cNvPr>
          <p:cNvSpPr txBox="1"/>
          <p:nvPr/>
        </p:nvSpPr>
        <p:spPr>
          <a:xfrm rot="16200000">
            <a:off x="-482510" y="3804777"/>
            <a:ext cx="264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Evolution stage reached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6FB0BA-271D-1641-AA86-19709FDA119C}"/>
              </a:ext>
            </a:extLst>
          </p:cNvPr>
          <p:cNvSpPr/>
          <p:nvPr/>
        </p:nvSpPr>
        <p:spPr>
          <a:xfrm>
            <a:off x="3014133" y="2223908"/>
            <a:ext cx="7321939" cy="677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hydrogen burning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99687-96F1-0540-BDF9-E21E6F988556}"/>
              </a:ext>
            </a:extLst>
          </p:cNvPr>
          <p:cNvSpPr txBox="1"/>
          <p:nvPr/>
        </p:nvSpPr>
        <p:spPr>
          <a:xfrm>
            <a:off x="2363924" y="2377908"/>
            <a:ext cx="74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4345C-9141-A14B-AEC0-2996C210BA1A}"/>
              </a:ext>
            </a:extLst>
          </p:cNvPr>
          <p:cNvSpPr txBox="1"/>
          <p:nvPr/>
        </p:nvSpPr>
        <p:spPr>
          <a:xfrm>
            <a:off x="10608737" y="2377908"/>
            <a:ext cx="74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200?</a:t>
            </a:r>
          </a:p>
        </p:txBody>
      </p:sp>
    </p:spTree>
    <p:extLst>
      <p:ext uri="{BB962C8B-B14F-4D97-AF65-F5344CB8AC3E}">
        <p14:creationId xmlns:p14="http://schemas.microsoft.com/office/powerpoint/2010/main" val="127089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52D37-3045-DE44-B817-7840B681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Main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7E169-8102-4548-9BB8-C7A17492D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6977" cy="4351338"/>
          </a:xfrm>
        </p:spPr>
        <p:txBody>
          <a:bodyPr/>
          <a:lstStyle/>
          <a:p>
            <a:r>
              <a:rPr lang="en-US" dirty="0"/>
              <a:t>The longest phase of a star’s life</a:t>
            </a:r>
          </a:p>
          <a:p>
            <a:endParaRPr lang="en-US" dirty="0"/>
          </a:p>
          <a:p>
            <a:r>
              <a:rPr lang="en-US" dirty="0"/>
              <a:t>Converts hydrogen into helium</a:t>
            </a:r>
          </a:p>
          <a:p>
            <a:endParaRPr lang="en-US" dirty="0"/>
          </a:p>
          <a:p>
            <a:r>
              <a:rPr lang="en-US" dirty="0"/>
              <a:t>Nothing much changes</a:t>
            </a:r>
          </a:p>
          <a:p>
            <a:pPr lvl="1"/>
            <a:r>
              <a:rPr lang="en-US" dirty="0"/>
              <a:t>Slowly gets bigger and brighter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16664-59F6-8645-9DF7-A05484F49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748" y="1491449"/>
            <a:ext cx="4665710" cy="4632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CB2DB-216C-2741-82FD-D4A0BC5420F0}"/>
              </a:ext>
            </a:extLst>
          </p:cNvPr>
          <p:cNvSpPr txBox="1"/>
          <p:nvPr/>
        </p:nvSpPr>
        <p:spPr>
          <a:xfrm>
            <a:off x="10244831" y="6171589"/>
            <a:ext cx="153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Image: NASA</a:t>
            </a:r>
          </a:p>
        </p:txBody>
      </p:sp>
    </p:spTree>
    <p:extLst>
      <p:ext uri="{BB962C8B-B14F-4D97-AF65-F5344CB8AC3E}">
        <p14:creationId xmlns:p14="http://schemas.microsoft.com/office/powerpoint/2010/main" val="851252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90AD-EC38-EF4F-8E40-46B24438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long?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4D1C1-21BB-B649-95E5-05A9D45D4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of a star is hot enough to burn</a:t>
            </a:r>
          </a:p>
          <a:p>
            <a:endParaRPr lang="en-US" dirty="0"/>
          </a:p>
          <a:p>
            <a:r>
              <a:rPr lang="en-US" dirty="0"/>
              <a:t>More massive stars are hotter</a:t>
            </a:r>
          </a:p>
          <a:p>
            <a:pPr lvl="1"/>
            <a:r>
              <a:rPr lang="en-US" dirty="0"/>
              <a:t>They burn through their fuel faster</a:t>
            </a:r>
          </a:p>
          <a:p>
            <a:endParaRPr lang="en-US" dirty="0"/>
          </a:p>
          <a:p>
            <a:r>
              <a:rPr lang="en-US" dirty="0"/>
              <a:t>The Sun has burned about half it’s fuel in 4.56 billion years</a:t>
            </a:r>
          </a:p>
          <a:p>
            <a:endParaRPr lang="en-US" dirty="0"/>
          </a:p>
          <a:p>
            <a:r>
              <a:rPr lang="en-US" dirty="0"/>
              <a:t>Massive stars take only 10-100 million years</a:t>
            </a:r>
          </a:p>
        </p:txBody>
      </p:sp>
    </p:spTree>
    <p:extLst>
      <p:ext uri="{BB962C8B-B14F-4D97-AF65-F5344CB8AC3E}">
        <p14:creationId xmlns:p14="http://schemas.microsoft.com/office/powerpoint/2010/main" val="377050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Sun’s internal composition over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1323473" y="1985210"/>
            <a:ext cx="1636295" cy="348915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60684" y="5474368"/>
            <a:ext cx="85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Centre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0683" y="1690688"/>
            <a:ext cx="95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Surface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5219699" y="1875354"/>
            <a:ext cx="1636295" cy="35990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9115925" y="1985210"/>
            <a:ext cx="1636295" cy="348915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332747" y="3708984"/>
            <a:ext cx="11911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71347" y="3708984"/>
            <a:ext cx="11911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227052" y="4095363"/>
            <a:ext cx="1636295" cy="1401246"/>
          </a:xfrm>
          <a:prstGeom prst="rect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9115925" y="3543299"/>
            <a:ext cx="1636295" cy="987775"/>
          </a:xfrm>
          <a:prstGeom prst="rect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9115925" y="4508834"/>
            <a:ext cx="1636295" cy="987775"/>
          </a:xfrm>
          <a:prstGeom prst="rect">
            <a:avLst/>
          </a:prstGeom>
          <a:solidFill>
            <a:srgbClr val="C3D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784432" y="5768890"/>
            <a:ext cx="71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 = 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27053" y="5896518"/>
            <a:ext cx="162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 = </a:t>
            </a:r>
            <a:r>
              <a:rPr lang="en-GB"/>
              <a:t>4.57 billion years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9322803" y="5896517"/>
            <a:ext cx="162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 = 11 billion years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76262" y="3545123"/>
            <a:ext cx="125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Hydrogen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64857" y="3524318"/>
            <a:ext cx="125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Hydrogen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384130" y="3226844"/>
            <a:ext cx="125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Hydrogen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89907" y="4825596"/>
            <a:ext cx="106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Helium</a:t>
            </a:r>
          </a:p>
        </p:txBody>
      </p:sp>
    </p:spTree>
    <p:extLst>
      <p:ext uri="{BB962C8B-B14F-4D97-AF65-F5344CB8AC3E}">
        <p14:creationId xmlns:p14="http://schemas.microsoft.com/office/powerpoint/2010/main" val="1687526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1065</Words>
  <Application>Microsoft Macintosh PowerPoint</Application>
  <PresentationFormat>Widescreen</PresentationFormat>
  <Paragraphs>303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From atoms to stars II: the lives of stars</vt:lpstr>
      <vt:lpstr>Overview</vt:lpstr>
      <vt:lpstr>Phases of a star’s life</vt:lpstr>
      <vt:lpstr>The Hertzsprung-Russell Diagram</vt:lpstr>
      <vt:lpstr>What is the important physics?</vt:lpstr>
      <vt:lpstr>The Fates of Stars</vt:lpstr>
      <vt:lpstr>The Main Sequence</vt:lpstr>
      <vt:lpstr>How long?</vt:lpstr>
      <vt:lpstr>Sun’s internal composition over time</vt:lpstr>
      <vt:lpstr>The Red Giant Branch</vt:lpstr>
      <vt:lpstr>PowerPoint Presentation</vt:lpstr>
      <vt:lpstr>The Fates of Stars</vt:lpstr>
      <vt:lpstr>Core helium burning</vt:lpstr>
      <vt:lpstr>PowerPoint Presentation</vt:lpstr>
      <vt:lpstr>The Fates of Stars</vt:lpstr>
      <vt:lpstr>The Asymptotic Giant Branch (AGB)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Low mass star nucleosynthesis</vt:lpstr>
      <vt:lpstr>PowerPoint Presentation</vt:lpstr>
      <vt:lpstr>The end: mass loss</vt:lpstr>
      <vt:lpstr>Timescales</vt:lpstr>
      <vt:lpstr>The Fates of Stars</vt:lpstr>
      <vt:lpstr>The structure of massive stars</vt:lpstr>
      <vt:lpstr>Supernovae (Core-collapse or Type II)</vt:lpstr>
      <vt:lpstr>Supernova remnants</vt:lpstr>
      <vt:lpstr>PowerPoint Presentation</vt:lpstr>
      <vt:lpstr>The Fates of Stars</vt:lpstr>
      <vt:lpstr>Only half of the story!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atoms to stars II: the lives of stars</dc:title>
  <dc:creator>Microsoft Office User</dc:creator>
  <cp:lastModifiedBy>Microsoft Office User</cp:lastModifiedBy>
  <cp:revision>27</cp:revision>
  <dcterms:created xsi:type="dcterms:W3CDTF">2019-10-03T12:13:34Z</dcterms:created>
  <dcterms:modified xsi:type="dcterms:W3CDTF">2019-10-04T12:48:20Z</dcterms:modified>
</cp:coreProperties>
</file>